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70"/>
  </p:notesMasterIdLst>
  <p:sldIdLst>
    <p:sldId id="264" r:id="rId2"/>
    <p:sldId id="279" r:id="rId3"/>
    <p:sldId id="307" r:id="rId4"/>
    <p:sldId id="261" r:id="rId5"/>
    <p:sldId id="270" r:id="rId6"/>
    <p:sldId id="262" r:id="rId7"/>
    <p:sldId id="276" r:id="rId8"/>
    <p:sldId id="277" r:id="rId9"/>
    <p:sldId id="289" r:id="rId10"/>
    <p:sldId id="290" r:id="rId11"/>
    <p:sldId id="271" r:id="rId12"/>
    <p:sldId id="265" r:id="rId13"/>
    <p:sldId id="296" r:id="rId14"/>
    <p:sldId id="297" r:id="rId15"/>
    <p:sldId id="300" r:id="rId16"/>
    <p:sldId id="308" r:id="rId17"/>
    <p:sldId id="301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272" r:id="rId28"/>
    <p:sldId id="266" r:id="rId29"/>
    <p:sldId id="295" r:id="rId30"/>
    <p:sldId id="280" r:id="rId31"/>
    <p:sldId id="292" r:id="rId32"/>
    <p:sldId id="294" r:id="rId33"/>
    <p:sldId id="293" r:id="rId34"/>
    <p:sldId id="273" r:id="rId35"/>
    <p:sldId id="267" r:id="rId36"/>
    <p:sldId id="302" r:id="rId37"/>
    <p:sldId id="320" r:id="rId38"/>
    <p:sldId id="303" r:id="rId39"/>
    <p:sldId id="281" r:id="rId40"/>
    <p:sldId id="305" r:id="rId41"/>
    <p:sldId id="274" r:id="rId42"/>
    <p:sldId id="268" r:id="rId43"/>
    <p:sldId id="306" r:id="rId44"/>
    <p:sldId id="322" r:id="rId45"/>
    <p:sldId id="282" r:id="rId46"/>
    <p:sldId id="275" r:id="rId47"/>
    <p:sldId id="269" r:id="rId48"/>
    <p:sldId id="288" r:id="rId49"/>
    <p:sldId id="278" r:id="rId50"/>
    <p:sldId id="354" r:id="rId51"/>
    <p:sldId id="323" r:id="rId52"/>
    <p:sldId id="324" r:id="rId53"/>
    <p:sldId id="355" r:id="rId54"/>
    <p:sldId id="283" r:id="rId55"/>
    <p:sldId id="284" r:id="rId56"/>
    <p:sldId id="353" r:id="rId57"/>
    <p:sldId id="352" r:id="rId58"/>
    <p:sldId id="328" r:id="rId59"/>
    <p:sldId id="329" r:id="rId60"/>
    <p:sldId id="330" r:id="rId61"/>
    <p:sldId id="340" r:id="rId62"/>
    <p:sldId id="331" r:id="rId63"/>
    <p:sldId id="343" r:id="rId64"/>
    <p:sldId id="345" r:id="rId65"/>
    <p:sldId id="263" r:id="rId66"/>
    <p:sldId id="321" r:id="rId67"/>
    <p:sldId id="286" r:id="rId68"/>
    <p:sldId id="287" r:id="rId69"/>
  </p:sldIdLst>
  <p:sldSz cx="12192000" cy="6858000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mbria Math" panose="02040503050406030204" pitchFamily="18" charset="0"/>
      <p:regular r:id="rId75"/>
    </p:embeddedFont>
    <p:embeddedFont>
      <p:font typeface="NanumBarunGothic" panose="020B0603020101020101" pitchFamily="50" charset="-127"/>
      <p:regular r:id="rId76"/>
      <p:bold r:id="rId77"/>
    </p:embeddedFont>
    <p:embeddedFont>
      <p:font typeface="나눔바른고딕" panose="020B0603020101020101" pitchFamily="50" charset="-127"/>
      <p:regular r:id="rId78"/>
      <p:bold r:id="rId79"/>
    </p:embeddedFont>
    <p:embeddedFont>
      <p:font typeface="나눔스퀘어_ac" panose="020B0600000101010101" pitchFamily="50" charset="-127"/>
      <p:regular r:id="rId8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민석[ 대학원석·박사통합과정재학 / 인공지능학과 ]" initials="성대/인]" lastIdx="1" clrIdx="0">
    <p:extLst>
      <p:ext uri="{19B8F6BF-5375-455C-9EA6-DF929625EA0E}">
        <p15:presenceInfo xmlns:p15="http://schemas.microsoft.com/office/powerpoint/2012/main" userId="성민석[ 대학원석·박사통합과정재학 / 인공지능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62"/>
    <a:srgbClr val="FF0606"/>
    <a:srgbClr val="00AF50"/>
    <a:srgbClr val="334098"/>
    <a:srgbClr val="F1453A"/>
    <a:srgbClr val="891A32"/>
    <a:srgbClr val="141B4A"/>
    <a:srgbClr val="747578"/>
    <a:srgbClr val="F14124"/>
    <a:srgbClr val="374A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8" autoAdjust="0"/>
    <p:restoredTop sz="94673"/>
  </p:normalViewPr>
  <p:slideViewPr>
    <p:cSldViewPr snapToGrid="0" snapToObjects="1">
      <p:cViewPr varScale="1">
        <p:scale>
          <a:sx n="109" d="100"/>
          <a:sy n="109" d="100"/>
        </p:scale>
        <p:origin x="10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D73F-1F8F-A742-AA69-4842982DC538}" type="datetimeFigureOut">
              <a:rPr kumimoji="1" lang="ko-Kore-KR" altLang="en-US" smtClean="0"/>
              <a:t>09/28/2020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B1A4B-EF0C-0C42-BC64-65336047A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51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A67F80-B469-D14E-9136-1062652FA8BE}"/>
              </a:ext>
            </a:extLst>
          </p:cNvPr>
          <p:cNvSpPr/>
          <p:nvPr userDrawn="1"/>
        </p:nvSpPr>
        <p:spPr>
          <a:xfrm>
            <a:off x="-119743" y="-62346"/>
            <a:ext cx="12431486" cy="700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내용 개체 틀 5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C4EA2913-E176-B54C-A0FF-B02849EDE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32" r="3661" b="23360"/>
          <a:stretch/>
        </p:blipFill>
        <p:spPr>
          <a:xfrm>
            <a:off x="2874435" y="-75081"/>
            <a:ext cx="9437308" cy="7020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07186F-4E67-7443-A231-6BBAA0228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230" y="2251339"/>
            <a:ext cx="9144000" cy="238760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E96622-D70D-AA45-9F20-A51205C9F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8" y="4728718"/>
            <a:ext cx="5747666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46E02C-0FA9-48FC-BAE3-26C49B0C2B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A76AECD2-37F8-4570-A6A6-D2B159C4D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6FD76A-6234-4F91-AC69-F4D0290C83CC}"/>
              </a:ext>
            </a:extLst>
          </p:cNvPr>
          <p:cNvSpPr/>
          <p:nvPr userDrawn="1"/>
        </p:nvSpPr>
        <p:spPr>
          <a:xfrm>
            <a:off x="-119743" y="-75083"/>
            <a:ext cx="12431486" cy="70209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7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481AE87A-80B8-4E37-A88E-B48CDEFEFC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채용공고 상세">
            <a:extLst>
              <a:ext uri="{FF2B5EF4-FFF2-40B4-BE49-F238E27FC236}">
                <a16:creationId xmlns:a16="http://schemas.microsoft.com/office/drawing/2014/main" id="{65F18D80-9A46-4EA1-90C0-13769F675948}"/>
              </a:ext>
            </a:extLst>
          </p:cNvPr>
          <p:cNvPicPr>
            <a:picLocks noChangeArrowheads="1"/>
          </p:cNvPicPr>
          <p:nvPr userDrawn="1"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7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6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전체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BF1F74-6BF6-E44A-9B94-ADE0315FAD39}"/>
              </a:ext>
            </a:extLst>
          </p:cNvPr>
          <p:cNvSpPr/>
          <p:nvPr userDrawn="1"/>
        </p:nvSpPr>
        <p:spPr>
          <a:xfrm>
            <a:off x="2027237" y="978195"/>
            <a:ext cx="10164763" cy="20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4E606A0-0E27-3342-85EE-0FA78E5C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9CD4F0E-1C2A-4880-9A67-E90FCA36D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137" y="2573337"/>
            <a:ext cx="9089725" cy="17113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Font typeface="+mj-lt"/>
              <a:buNone/>
              <a:defRPr sz="3600" b="1"/>
            </a:lvl1pPr>
            <a:lvl2pPr>
              <a:lnSpc>
                <a:spcPct val="110000"/>
              </a:lnSpc>
              <a:defRPr sz="3200"/>
            </a:lvl2pPr>
            <a:lvl3pPr>
              <a:lnSpc>
                <a:spcPct val="110000"/>
              </a:lnSpc>
              <a:defRPr sz="2800"/>
            </a:lvl3pPr>
            <a:lvl4pPr>
              <a:lnSpc>
                <a:spcPct val="110000"/>
              </a:lnSpc>
              <a:defRPr sz="2400"/>
            </a:lvl4pPr>
            <a:lvl5pPr>
              <a:lnSpc>
                <a:spcPct val="110000"/>
              </a:lnSpc>
              <a:defRPr sz="24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7543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898B8A-41A5-454F-833F-0B7E20A099B4}"/>
              </a:ext>
            </a:extLst>
          </p:cNvPr>
          <p:cNvSpPr/>
          <p:nvPr userDrawn="1"/>
        </p:nvSpPr>
        <p:spPr>
          <a:xfrm>
            <a:off x="-119743" y="-62346"/>
            <a:ext cx="12431486" cy="700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내용 개체 틀 5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94004506-2035-6D47-8DF6-C24203702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32" r="3661" b="23360"/>
          <a:stretch/>
        </p:blipFill>
        <p:spPr>
          <a:xfrm>
            <a:off x="2874435" y="-75081"/>
            <a:ext cx="9437308" cy="7020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DB90D3-B758-3241-8714-B11BEABB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12" y="2006211"/>
            <a:ext cx="9559636" cy="2841467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83BB0A-2BFE-49E6-BE73-5BDAA119D0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FB4E5C7F-414B-45D1-A5BC-9B461D670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pic>
        <p:nvPicPr>
          <p:cNvPr id="20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946180CC-7D0A-41E0-A4F4-FFD604C78C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9A0BF9-C726-4C0D-8FF9-940F97F66AB9}"/>
              </a:ext>
            </a:extLst>
          </p:cNvPr>
          <p:cNvSpPr/>
          <p:nvPr userDrawn="1"/>
        </p:nvSpPr>
        <p:spPr>
          <a:xfrm>
            <a:off x="-119743" y="-75083"/>
            <a:ext cx="12431486" cy="70209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5" name="Picture 4" descr="채용공고 상세">
            <a:extLst>
              <a:ext uri="{FF2B5EF4-FFF2-40B4-BE49-F238E27FC236}">
                <a16:creationId xmlns:a16="http://schemas.microsoft.com/office/drawing/2014/main" id="{F1FDA016-BF26-4D48-BF8A-F2CA309D5F86}"/>
              </a:ext>
            </a:extLst>
          </p:cNvPr>
          <p:cNvPicPr>
            <a:picLocks noChangeArrowheads="1"/>
          </p:cNvPicPr>
          <p:nvPr userDrawn="1"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6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7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BF1F74-6BF6-E44A-9B94-ADE0315FAD39}"/>
              </a:ext>
            </a:extLst>
          </p:cNvPr>
          <p:cNvSpPr/>
          <p:nvPr userDrawn="1"/>
        </p:nvSpPr>
        <p:spPr>
          <a:xfrm>
            <a:off x="2027237" y="978195"/>
            <a:ext cx="10164763" cy="20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1FA07D9-AA02-D249-A49F-66ADC9B06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85" y="765543"/>
            <a:ext cx="9089725" cy="5358809"/>
          </a:xfrm>
        </p:spPr>
        <p:txBody>
          <a:bodyPr>
            <a:normAutofit/>
          </a:bodyPr>
          <a:lstStyle>
            <a:lvl1pPr marL="457200" indent="-457200">
              <a:lnSpc>
                <a:spcPct val="110000"/>
              </a:lnSpc>
              <a:buFont typeface="+mj-lt"/>
              <a:buAutoNum type="arabicPeriod"/>
              <a:defRPr sz="2400" b="1"/>
            </a:lvl1pPr>
            <a:lvl2pPr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 sz="1800"/>
            </a:lvl3pPr>
            <a:lvl4pPr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 sz="16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4E606A0-0E27-3342-85EE-0FA78E5C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A4A72-745C-D547-B0C0-A1288009E441}"/>
              </a:ext>
            </a:extLst>
          </p:cNvPr>
          <p:cNvSpPr txBox="1"/>
          <p:nvPr userDrawn="1"/>
        </p:nvSpPr>
        <p:spPr>
          <a:xfrm>
            <a:off x="606560" y="1492906"/>
            <a:ext cx="1292662" cy="39040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sz="7200" b="1" u="none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kumimoji="1" lang="en-US" altLang="ko-Kore-KR" sz="7200" b="1" u="none" dirty="0">
                <a:solidFill>
                  <a:srgbClr val="3434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ontents</a:t>
            </a:r>
            <a:endParaRPr kumimoji="1" lang="ko-Kore-KR" altLang="en-US" sz="7200" b="1" u="none" dirty="0">
              <a:solidFill>
                <a:srgbClr val="3434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86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037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072376-398C-4217-A052-82417F806EC2}"/>
              </a:ext>
            </a:extLst>
          </p:cNvPr>
          <p:cNvSpPr/>
          <p:nvPr userDrawn="1"/>
        </p:nvSpPr>
        <p:spPr>
          <a:xfrm>
            <a:off x="-10100" y="1317626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B8823-65AA-104D-B748-AEEFF167E0B2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1.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087C0-365E-324B-8CD3-D4581C7FC70F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534E1-F24C-604A-A915-88E7A843F4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51F506-8935-2D47-81EE-4B55DF5C5EC2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91956B-EAE2-3640-83B8-39B53D1FF48F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CDE6A-6FE6-40C1-BCAB-421BF542E07B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75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0690A-1ED4-4B3E-BE67-5043B38FAA2D}"/>
              </a:ext>
            </a:extLst>
          </p:cNvPr>
          <p:cNvSpPr/>
          <p:nvPr userDrawn="1"/>
        </p:nvSpPr>
        <p:spPr>
          <a:xfrm>
            <a:off x="0" y="2064601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94D2B-3C2C-6345-B887-FA29561D32DF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0617A-7BA0-40CD-B8A8-8EA6ACC3FDC6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3B83D-9CF4-45A9-A844-231958F01739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FB82B-0A73-4F0A-AE8D-D5347188DD40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BD72C-4493-40C2-B306-1EF3BBE4E886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4A6F6-BB9A-4A76-B3DE-94BB546ED914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856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F7F88F-EFA8-47ED-B9A3-66B29E304132}"/>
              </a:ext>
            </a:extLst>
          </p:cNvPr>
          <p:cNvSpPr/>
          <p:nvPr userDrawn="1"/>
        </p:nvSpPr>
        <p:spPr>
          <a:xfrm>
            <a:off x="0" y="2790674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42603-CAB7-4377-A572-4A707014F45B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8522E-2602-453F-AC6E-3248B584FD5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B389D1-C4CC-4F01-AEF0-602854FEE5FB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8D914-E7E0-459B-9C62-16AA1163C9ED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AF0C5-E708-4D1C-9AAA-6F243442B4B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0528F0-CF8D-4427-A390-CD9582B1D99F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64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975CE8-4FEC-4DD0-8842-0EEAC771E1E0}"/>
              </a:ext>
            </a:extLst>
          </p:cNvPr>
          <p:cNvSpPr/>
          <p:nvPr userDrawn="1"/>
        </p:nvSpPr>
        <p:spPr>
          <a:xfrm>
            <a:off x="0" y="3541481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A3D3A-20C2-4720-A486-934FB23C18F5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6FD60-97C6-4CA7-B3D5-7838CFBF104E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9E75E-7E16-4FA8-B536-97C34E66E933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7417C-D06B-497F-81BC-D8F3C4347421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BBCA56-309D-4A90-A488-A81924F7F5E9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D06D8-3F52-412F-885F-676FC662CEBC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6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711F8D-9243-4723-BC46-3120AEC24BE9}"/>
              </a:ext>
            </a:extLst>
          </p:cNvPr>
          <p:cNvSpPr/>
          <p:nvPr userDrawn="1"/>
        </p:nvSpPr>
        <p:spPr>
          <a:xfrm>
            <a:off x="-10100" y="4276973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1FE5-FBB4-4733-AB6C-519FF60E6359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435D6-2F2F-4E79-A8B5-66C1C761EAB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AA004-7FBF-4B6A-8482-51EDF2101A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2C3BD-5FAB-401A-867C-4ADFD8D171CC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F2F2-D81E-4634-BFEE-71B58383905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D8EDC-419A-4A33-AF5B-708AF7462CAE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00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92C4B6-A780-4E85-AABD-30DDD39BC2D9}"/>
              </a:ext>
            </a:extLst>
          </p:cNvPr>
          <p:cNvSpPr/>
          <p:nvPr userDrawn="1"/>
        </p:nvSpPr>
        <p:spPr>
          <a:xfrm>
            <a:off x="-10100" y="5043096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1FE5-FBB4-4733-AB6C-519FF60E6359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435D6-2F2F-4E79-A8B5-66C1C761EAB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AA004-7FBF-4B6A-8482-51EDF2101A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2C3BD-5FAB-401A-867C-4ADFD8D171CC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F2F2-D81E-4634-BFEE-71B58383905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D8EDC-419A-4A33-AF5B-708AF7462CAE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28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채용공고 상세">
            <a:extLst>
              <a:ext uri="{FF2B5EF4-FFF2-40B4-BE49-F238E27FC236}">
                <a16:creationId xmlns:a16="http://schemas.microsoft.com/office/drawing/2014/main" id="{20BE1059-D49D-7B46-BD37-088AF069672A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0FEBBC-7CF5-854F-BB92-39FF92008F0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88050" y="379460"/>
            <a:ext cx="9089725" cy="618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E76D40-257F-F248-9D18-2397CC5BCA02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588050" y="1136225"/>
            <a:ext cx="9089725" cy="5278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4CDFC-9871-8444-B32F-FAF0FE5FAFF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DA2FF6-39AA-AA4D-82F0-CD44123AD43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pic>
        <p:nvPicPr>
          <p:cNvPr id="26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6381CEA3-6A42-8E41-BAED-D51D33D61C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99A30C1-D3B6-E141-9D81-B45A12338270}"/>
              </a:ext>
            </a:extLst>
          </p:cNvPr>
          <p:cNvCxnSpPr>
            <a:cxnSpLocks/>
          </p:cNvCxnSpPr>
          <p:nvPr userDrawn="1"/>
        </p:nvCxnSpPr>
        <p:spPr>
          <a:xfrm>
            <a:off x="2588050" y="1050158"/>
            <a:ext cx="9089725" cy="0"/>
          </a:xfrm>
          <a:prstGeom prst="line">
            <a:avLst/>
          </a:prstGeom>
          <a:ln w="38100">
            <a:solidFill>
              <a:srgbClr val="F145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76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1" r:id="rId2"/>
    <p:sldLayoutId id="2147483714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712" r:id="rId9"/>
    <p:sldLayoutId id="2147483713" r:id="rId10"/>
    <p:sldLayoutId id="21474836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rgbClr val="F1453A"/>
        </a:buClr>
        <a:buFont typeface="시스템 서체 일반체"/>
        <a:buChar char="●"/>
        <a:defRPr sz="24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277" userDrawn="1">
          <p15:clr>
            <a:srgbClr val="F26B43"/>
          </p15:clr>
        </p15:guide>
        <p15:guide id="4" pos="7680">
          <p15:clr>
            <a:srgbClr val="F26B43"/>
          </p15:clr>
        </p15:guide>
        <p15:guide id="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mailto:minsuksung@korea.ac.kr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hscho9384@korea.ac.kr" TargetMode="External"/><Relationship Id="rId11" Type="http://schemas.openxmlformats.org/officeDocument/2006/relationships/image" Target="../media/image10.png"/><Relationship Id="rId5" Type="http://schemas.openxmlformats.org/officeDocument/2006/relationships/hyperlink" Target="mailto:1phantasmas@korea.ac.k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oesungryu@korea.ac.kr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etoday.co.kr/news/view/1882077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mk.co.kr/news/business/view/2018/09/576315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www.citydaily.kr/news/articleView.html?idxno=831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99%A9%EA%B8%88%EC%8B%9C%EA%B0%84%EB%8C%80" TargetMode="External"/><Relationship Id="rId2" Type="http://schemas.openxmlformats.org/officeDocument/2006/relationships/hyperlink" Target="http://plus.hankyung.com/apps/newsinside.view?aid=202003096861A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9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github.com/KUAI-Bigcontest/debug" TargetMode="Externa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k.co.kr/news/business/view/2018/09/576315/" TargetMode="External"/><Relationship Id="rId7" Type="http://schemas.openxmlformats.org/officeDocument/2006/relationships/hyperlink" Target="https://ko.wikipedia.org/wiki/%ED%99%A9%EA%B8%88%EC%8B%9C%EA%B0%84%EB%8C%80" TargetMode="External"/><Relationship Id="rId2" Type="http://schemas.openxmlformats.org/officeDocument/2006/relationships/hyperlink" Target="https://www.bigcontest.or.k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plus.hankyung.com/apps/newsinside.view?aid=202003096861A" TargetMode="External"/><Relationship Id="rId5" Type="http://schemas.openxmlformats.org/officeDocument/2006/relationships/hyperlink" Target="http://www.citydaily.kr/news/articleView.html?idxno=831" TargetMode="External"/><Relationship Id="rId4" Type="http://schemas.openxmlformats.org/officeDocument/2006/relationships/hyperlink" Target="https://www.etoday.co.kr/news/view/1882077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E40645-0C41-D44E-9421-D9AF2DA2B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141B4A"/>
                </a:solidFill>
              </a:rPr>
              <a:t>[ </a:t>
            </a:r>
            <a:r>
              <a:rPr lang="ko-KR" altLang="en-US" sz="2400" dirty="0">
                <a:solidFill>
                  <a:srgbClr val="141B4A"/>
                </a:solidFill>
              </a:rPr>
              <a:t>데이터 분석 분야 </a:t>
            </a:r>
            <a:r>
              <a:rPr lang="en-US" altLang="ko-KR" sz="2400" dirty="0">
                <a:solidFill>
                  <a:srgbClr val="141B4A"/>
                </a:solidFill>
              </a:rPr>
              <a:t>– </a:t>
            </a:r>
            <a:r>
              <a:rPr lang="ko-KR" altLang="en-US" sz="2400" dirty="0">
                <a:solidFill>
                  <a:srgbClr val="141B4A"/>
                </a:solidFill>
              </a:rPr>
              <a:t>챔피언스리그 </a:t>
            </a:r>
            <a:r>
              <a:rPr lang="en-US" altLang="ko-KR" sz="2400" dirty="0">
                <a:solidFill>
                  <a:srgbClr val="141B4A"/>
                </a:solidFill>
              </a:rPr>
              <a:t>]</a:t>
            </a:r>
            <a:br>
              <a:rPr lang="en-US" altLang="ko-KR" sz="4000" dirty="0"/>
            </a:br>
            <a:r>
              <a:rPr lang="en-US" altLang="ko-KR" sz="4000" dirty="0"/>
              <a:t>NS SHOP+ </a:t>
            </a:r>
            <a:r>
              <a:rPr lang="ko-KR" altLang="en-US" sz="4000" dirty="0"/>
              <a:t>판매실적 예측을 통한</a:t>
            </a:r>
            <a:br>
              <a:rPr lang="en-US" altLang="ko-KR" sz="4000" dirty="0"/>
            </a:br>
            <a:r>
              <a:rPr lang="ko-KR" altLang="en-US" sz="4000" dirty="0"/>
              <a:t>방송 편성 최적화 방안</a:t>
            </a:r>
            <a:r>
              <a:rPr lang="en-US" altLang="ko-KR" sz="4000" dirty="0"/>
              <a:t>(</a:t>
            </a:r>
            <a:r>
              <a:rPr lang="ko-KR" altLang="en-US" sz="4000" dirty="0"/>
              <a:t>모형</a:t>
            </a:r>
            <a:r>
              <a:rPr lang="en-US" altLang="ko-KR" sz="4000" dirty="0"/>
              <a:t>) </a:t>
            </a:r>
            <a:r>
              <a:rPr lang="ko-KR" altLang="en-US" sz="4000" dirty="0"/>
              <a:t>도출</a:t>
            </a:r>
            <a:endParaRPr lang="ko-Kore-KR" altLang="en-US" sz="40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6A41161-EB49-DA44-90B8-718AAC94DC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b="1" dirty="0">
                <a:solidFill>
                  <a:srgbClr val="891A32"/>
                </a:solidFill>
              </a:rPr>
              <a:t>[ Team</a:t>
            </a:r>
            <a:r>
              <a:rPr lang="ko-KR" altLang="en-US" b="1" dirty="0">
                <a:solidFill>
                  <a:srgbClr val="891A32"/>
                </a:solidFill>
              </a:rPr>
              <a:t> </a:t>
            </a:r>
            <a:r>
              <a:rPr lang="en-US" altLang="ko-KR" b="1" dirty="0">
                <a:solidFill>
                  <a:srgbClr val="891A32"/>
                </a:solidFill>
              </a:rPr>
              <a:t>KUAI ]</a:t>
            </a:r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성민석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류회성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조대현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조희승</a:t>
            </a:r>
            <a:endParaRPr lang="ko-Kore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5D2039-BE44-4911-9BBC-229CF6CF7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1026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소비자 물가 지수 </a:t>
            </a:r>
            <a:r>
              <a:rPr lang="en-US" altLang="ko-KR" sz="1400" b="1" dirty="0"/>
              <a:t>Custom Price Index</a:t>
            </a:r>
            <a:endParaRPr lang="en-US" altLang="ko-KR" b="1" dirty="0"/>
          </a:p>
          <a:p>
            <a:pPr lvl="1"/>
            <a:r>
              <a:rPr lang="ko-KR" altLang="en-US" dirty="0"/>
              <a:t>포스트 코로나 상황을 반영하기 위한 지표로 활용</a:t>
            </a:r>
            <a:endParaRPr lang="en-US" altLang="ko-KR" dirty="0"/>
          </a:p>
          <a:p>
            <a:pPr lvl="1"/>
            <a:r>
              <a:rPr lang="en-US" alt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월까지 지출목적별 지수와 한국은행 기준 금리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0495BE-6017-4588-8A1A-9A50BF50DD6C}"/>
              </a:ext>
            </a:extLst>
          </p:cNvPr>
          <p:cNvGrpSpPr/>
          <p:nvPr/>
        </p:nvGrpSpPr>
        <p:grpSpPr>
          <a:xfrm>
            <a:off x="2588050" y="2866245"/>
            <a:ext cx="9537851" cy="3358709"/>
            <a:chOff x="2588050" y="2866245"/>
            <a:chExt cx="9537851" cy="33587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CA157FE-0C74-4778-B418-BDF75245BEA9}"/>
                </a:ext>
              </a:extLst>
            </p:cNvPr>
            <p:cNvGrpSpPr/>
            <p:nvPr/>
          </p:nvGrpSpPr>
          <p:grpSpPr>
            <a:xfrm>
              <a:off x="2588050" y="3289852"/>
              <a:ext cx="9172633" cy="2935102"/>
              <a:chOff x="3130062" y="2726825"/>
              <a:chExt cx="8376789" cy="268044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084A239-EDC5-4454-BAEE-9C03585CD5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42" b="31194"/>
              <a:stretch/>
            </p:blipFill>
            <p:spPr>
              <a:xfrm>
                <a:off x="3130062" y="2726825"/>
                <a:ext cx="8376789" cy="2390298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FCF8505-CECB-46E2-BF9A-C925E6727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42" t="83233" b="8415"/>
              <a:stretch/>
            </p:blipFill>
            <p:spPr>
              <a:xfrm>
                <a:off x="3130062" y="5117123"/>
                <a:ext cx="8376789" cy="290146"/>
              </a:xfrm>
              <a:prstGeom prst="rect">
                <a:avLst/>
              </a:prstGeom>
            </p:spPr>
          </p:pic>
        </p:grpSp>
        <p:sp>
          <p:nvSpPr>
            <p:cNvPr id="7" name="왼쪽 대괄호 6">
              <a:extLst>
                <a:ext uri="{FF2B5EF4-FFF2-40B4-BE49-F238E27FC236}">
                  <a16:creationId xmlns:a16="http://schemas.microsoft.com/office/drawing/2014/main" id="{E8046372-A035-49B0-B47B-719A49B23EDC}"/>
                </a:ext>
              </a:extLst>
            </p:cNvPr>
            <p:cNvSpPr/>
            <p:nvPr/>
          </p:nvSpPr>
          <p:spPr>
            <a:xfrm rot="5400000">
              <a:off x="7367218" y="-408598"/>
              <a:ext cx="115829" cy="7281071"/>
            </a:xfrm>
            <a:prstGeom prst="leftBracket">
              <a:avLst/>
            </a:prstGeom>
            <a:ln w="38100">
              <a:solidFill>
                <a:srgbClr val="F1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대괄호 8">
              <a:extLst>
                <a:ext uri="{FF2B5EF4-FFF2-40B4-BE49-F238E27FC236}">
                  <a16:creationId xmlns:a16="http://schemas.microsoft.com/office/drawing/2014/main" id="{1D38535B-5897-4B09-82DB-F91392705FB3}"/>
                </a:ext>
              </a:extLst>
            </p:cNvPr>
            <p:cNvSpPr/>
            <p:nvPr/>
          </p:nvSpPr>
          <p:spPr>
            <a:xfrm rot="5400000">
              <a:off x="11374528" y="2986607"/>
              <a:ext cx="115829" cy="490662"/>
            </a:xfrm>
            <a:prstGeom prst="leftBracket">
              <a:avLst/>
            </a:prstGeom>
            <a:ln w="38100">
              <a:solidFill>
                <a:srgbClr val="F1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F6B0ED-1A0E-4BF6-8500-0CDFFA9E7EB7}"/>
                </a:ext>
              </a:extLst>
            </p:cNvPr>
            <p:cNvSpPr txBox="1"/>
            <p:nvPr/>
          </p:nvSpPr>
          <p:spPr>
            <a:xfrm>
              <a:off x="6374840" y="2866246"/>
              <a:ext cx="20521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데이터 기간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C9168D-70FA-481A-B0F3-C6ABEBDF2962}"/>
                </a:ext>
              </a:extLst>
            </p:cNvPr>
            <p:cNvSpPr txBox="1"/>
            <p:nvPr/>
          </p:nvSpPr>
          <p:spPr>
            <a:xfrm>
              <a:off x="10738983" y="2866245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평가 데이터 기간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15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탐색적 데이터 분석</a:t>
            </a:r>
            <a:br>
              <a:rPr kumimoji="1" lang="en-US" altLang="ko-KR" dirty="0"/>
            </a:br>
            <a:r>
              <a:rPr kumimoji="1" lang="en-US" altLang="ko-KR" sz="2800" dirty="0"/>
              <a:t>Exploratory Data Analysis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6094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형태</a:t>
            </a:r>
            <a:r>
              <a:rPr lang="en-US" altLang="ko-KR" dirty="0"/>
              <a:t>, </a:t>
            </a:r>
            <a:r>
              <a:rPr lang="ko-KR" altLang="en-US" dirty="0"/>
              <a:t>컬럼 그리고 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1AF3CB-DD05-4753-9567-E0222E3C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50" y="2117488"/>
            <a:ext cx="6428807" cy="3797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A64EA3-3F31-47D6-A78A-2C13466E6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89"/>
          <a:stretch/>
        </p:blipFill>
        <p:spPr>
          <a:xfrm>
            <a:off x="9016857" y="2117488"/>
            <a:ext cx="3060843" cy="35533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1D8C2EE-E194-40A8-AC80-EF423CD9C7F2}"/>
              </a:ext>
            </a:extLst>
          </p:cNvPr>
          <p:cNvSpPr/>
          <p:nvPr/>
        </p:nvSpPr>
        <p:spPr>
          <a:xfrm>
            <a:off x="3286125" y="2117487"/>
            <a:ext cx="5629275" cy="581751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CFD642-D743-4D76-9290-6AE17CEF7CBD}"/>
              </a:ext>
            </a:extLst>
          </p:cNvPr>
          <p:cNvSpPr/>
          <p:nvPr/>
        </p:nvSpPr>
        <p:spPr>
          <a:xfrm>
            <a:off x="2588050" y="5658913"/>
            <a:ext cx="1650575" cy="255707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A23DD1-51C1-4177-ADD1-C6C2DB4C51D9}"/>
              </a:ext>
            </a:extLst>
          </p:cNvPr>
          <p:cNvSpPr/>
          <p:nvPr/>
        </p:nvSpPr>
        <p:spPr>
          <a:xfrm>
            <a:off x="9118315" y="5238750"/>
            <a:ext cx="2756185" cy="190499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1808D59-81CD-4F13-9138-200EB9130029}"/>
              </a:ext>
            </a:extLst>
          </p:cNvPr>
          <p:cNvCxnSpPr>
            <a:cxnSpLocks/>
            <a:stCxn id="10" idx="2"/>
            <a:endCxn id="25" idx="1"/>
          </p:cNvCxnSpPr>
          <p:nvPr/>
        </p:nvCxnSpPr>
        <p:spPr>
          <a:xfrm>
            <a:off x="3413338" y="5914620"/>
            <a:ext cx="393057" cy="2557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1119C4-C8D4-4DA9-99B6-6051A69A6F06}"/>
              </a:ext>
            </a:extLst>
          </p:cNvPr>
          <p:cNvCxnSpPr>
            <a:cxnSpLocks/>
            <a:stCxn id="9" idx="0"/>
            <a:endCxn id="21" idx="1"/>
          </p:cNvCxnSpPr>
          <p:nvPr/>
        </p:nvCxnSpPr>
        <p:spPr>
          <a:xfrm flipV="1">
            <a:off x="6100763" y="1760576"/>
            <a:ext cx="553607" cy="3569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553A4C-FFED-4DAD-BD18-92362B4EA6C6}"/>
              </a:ext>
            </a:extLst>
          </p:cNvPr>
          <p:cNvCxnSpPr>
            <a:cxnSpLocks/>
            <a:stCxn id="11" idx="2"/>
            <a:endCxn id="28" idx="3"/>
          </p:cNvCxnSpPr>
          <p:nvPr/>
        </p:nvCxnSpPr>
        <p:spPr>
          <a:xfrm flipH="1">
            <a:off x="10235202" y="5429249"/>
            <a:ext cx="261206" cy="3717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6118AB-7FFA-446A-9283-EA1CF01F5E67}"/>
              </a:ext>
            </a:extLst>
          </p:cNvPr>
          <p:cNvSpPr txBox="1"/>
          <p:nvPr/>
        </p:nvSpPr>
        <p:spPr>
          <a:xfrm>
            <a:off x="6654370" y="15759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컬럼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1F866-B536-46E3-96E6-3BD33F7DA850}"/>
              </a:ext>
            </a:extLst>
          </p:cNvPr>
          <p:cNvSpPr txBox="1"/>
          <p:nvPr/>
        </p:nvSpPr>
        <p:spPr>
          <a:xfrm>
            <a:off x="3806395" y="598565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형태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BA93B8-E41C-4B19-B51B-C1404B9A6396}"/>
              </a:ext>
            </a:extLst>
          </p:cNvPr>
          <p:cNvSpPr txBox="1"/>
          <p:nvPr/>
        </p:nvSpPr>
        <p:spPr>
          <a:xfrm>
            <a:off x="8973318" y="561632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타입</a:t>
            </a:r>
          </a:p>
        </p:txBody>
      </p:sp>
    </p:spTree>
    <p:extLst>
      <p:ext uri="{BB962C8B-B14F-4D97-AF65-F5344CB8AC3E}">
        <p14:creationId xmlns:p14="http://schemas.microsoft.com/office/powerpoint/2010/main" val="4217715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기초 통계량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1119C4-C8D4-4DA9-99B6-6051A69A6F06}"/>
              </a:ext>
            </a:extLst>
          </p:cNvPr>
          <p:cNvCxnSpPr>
            <a:cxnSpLocks/>
            <a:stCxn id="9" idx="0"/>
            <a:endCxn id="21" idx="1"/>
          </p:cNvCxnSpPr>
          <p:nvPr/>
        </p:nvCxnSpPr>
        <p:spPr>
          <a:xfrm flipV="1">
            <a:off x="5991225" y="2222242"/>
            <a:ext cx="578065" cy="7254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6118AB-7FFA-446A-9283-EA1CF01F5E67}"/>
              </a:ext>
            </a:extLst>
          </p:cNvPr>
          <p:cNvSpPr txBox="1"/>
          <p:nvPr/>
        </p:nvSpPr>
        <p:spPr>
          <a:xfrm>
            <a:off x="6569290" y="1899076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데이터와 평가 데이터의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분포가 유사한 것으로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30316-CB1A-4CEF-AD00-660E7CA8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91" y="2947711"/>
            <a:ext cx="4601217" cy="2343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798F96-B1EA-42D7-A247-1610FE34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486" y="2938612"/>
            <a:ext cx="4063289" cy="23434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3F8AF-24D1-4AC7-8C05-3DBAE62E2B07}"/>
              </a:ext>
            </a:extLst>
          </p:cNvPr>
          <p:cNvSpPr txBox="1"/>
          <p:nvPr/>
        </p:nvSpPr>
        <p:spPr>
          <a:xfrm>
            <a:off x="4592277" y="5282090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01F577-7B24-44D6-8654-3FEA043A408F}"/>
              </a:ext>
            </a:extLst>
          </p:cNvPr>
          <p:cNvSpPr txBox="1"/>
          <p:nvPr/>
        </p:nvSpPr>
        <p:spPr>
          <a:xfrm>
            <a:off x="9133008" y="5280601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D8C2EE-E194-40A8-AC80-EF423CD9C7F2}"/>
              </a:ext>
            </a:extLst>
          </p:cNvPr>
          <p:cNvSpPr/>
          <p:nvPr/>
        </p:nvSpPr>
        <p:spPr>
          <a:xfrm>
            <a:off x="5543550" y="2947711"/>
            <a:ext cx="895350" cy="2332890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F652A8-1C9C-4316-9BBD-9C678B4979C3}"/>
              </a:ext>
            </a:extLst>
          </p:cNvPr>
          <p:cNvSpPr/>
          <p:nvPr/>
        </p:nvSpPr>
        <p:spPr>
          <a:xfrm>
            <a:off x="10344150" y="2938612"/>
            <a:ext cx="895350" cy="2332890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0B9E49-CD84-47A6-AECF-612E5DC0857F}"/>
              </a:ext>
            </a:extLst>
          </p:cNvPr>
          <p:cNvCxnSpPr>
            <a:cxnSpLocks/>
            <a:stCxn id="24" idx="0"/>
            <a:endCxn id="21" idx="3"/>
          </p:cNvCxnSpPr>
          <p:nvPr/>
        </p:nvCxnSpPr>
        <p:spPr>
          <a:xfrm flipH="1" flipV="1">
            <a:off x="10088202" y="2222242"/>
            <a:ext cx="703623" cy="7163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347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마더코드 </a:t>
            </a:r>
            <a:r>
              <a:rPr lang="en-US" altLang="ko-KR" dirty="0"/>
              <a:t>/ </a:t>
            </a:r>
            <a:r>
              <a:rPr lang="ko-KR" altLang="en-US" dirty="0"/>
              <a:t>상품코드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A2CE69-E24C-4F4D-A538-5F2785A8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마더코드</a:t>
            </a:r>
            <a:r>
              <a:rPr lang="en-US" altLang="ko-KR" b="1" dirty="0"/>
              <a:t>(100000~), </a:t>
            </a:r>
            <a:r>
              <a:rPr lang="ko-KR" altLang="en-US" b="1" dirty="0"/>
              <a:t>상품코드</a:t>
            </a:r>
            <a:r>
              <a:rPr lang="en-US" altLang="ko-KR" b="1" dirty="0"/>
              <a:t>(200000~)</a:t>
            </a:r>
            <a:r>
              <a:rPr lang="ko-KR" altLang="en-US" b="1" dirty="0"/>
              <a:t>로 상품의 특징 판별</a:t>
            </a:r>
            <a:endParaRPr lang="en-US" altLang="ko-KR" b="1" dirty="0"/>
          </a:p>
          <a:p>
            <a:pPr lvl="1"/>
            <a:r>
              <a:rPr lang="ko-KR" altLang="en-US" dirty="0"/>
              <a:t>같은 상품명이라도 상품 가격이 다르면 상품코드의 차이가 있음을 발견</a:t>
            </a:r>
            <a:endParaRPr lang="en-US" altLang="ko-KR" dirty="0"/>
          </a:p>
          <a:p>
            <a:pPr lvl="1"/>
            <a:r>
              <a:rPr lang="ko-KR" altLang="en-US" dirty="0"/>
              <a:t>이를 통해 상품코드</a:t>
            </a:r>
            <a:r>
              <a:rPr lang="en-US" altLang="ko-KR" dirty="0"/>
              <a:t>: </a:t>
            </a:r>
            <a:r>
              <a:rPr lang="ko-KR" altLang="en-US" dirty="0"/>
              <a:t>마더코드 </a:t>
            </a:r>
            <a:r>
              <a:rPr lang="en-US" altLang="ko-KR" dirty="0"/>
              <a:t>+ </a:t>
            </a:r>
            <a:r>
              <a:rPr lang="ko-KR" altLang="en-US" dirty="0"/>
              <a:t>판매단가를 결합한 </a:t>
            </a:r>
            <a:r>
              <a:rPr lang="en-US" altLang="ko-KR" dirty="0"/>
              <a:t>Key</a:t>
            </a:r>
            <a:r>
              <a:rPr lang="ko-KR" altLang="en-US" dirty="0"/>
              <a:t>값으로 인식가능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49B6E1-8423-41C5-ABB6-DE160B5E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85" y="3429000"/>
            <a:ext cx="70580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9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상품군 </a:t>
            </a:r>
            <a:r>
              <a:rPr lang="en-US" altLang="ko-KR" dirty="0"/>
              <a:t>/ </a:t>
            </a:r>
            <a:r>
              <a:rPr lang="ko-KR" altLang="en-US" dirty="0"/>
              <a:t>상품명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D607AAA-695E-4949-8FAD-19A9C4962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상품군</a:t>
            </a:r>
            <a:endParaRPr lang="en-US" altLang="ko-KR" b="1" dirty="0"/>
          </a:p>
          <a:p>
            <a:pPr lvl="1"/>
            <a:r>
              <a:rPr lang="ko-KR" altLang="en-US" dirty="0"/>
              <a:t>상품군 별로 통계값들을 살펴보아 전체적인 상품들의 특징들을 잡을 것</a:t>
            </a:r>
            <a:endParaRPr lang="en-US" altLang="ko-KR" dirty="0"/>
          </a:p>
          <a:p>
            <a:r>
              <a:rPr lang="ko-KR" altLang="en-US" b="1" dirty="0"/>
              <a:t>상품명</a:t>
            </a:r>
            <a:endParaRPr lang="en-US" altLang="ko-KR" b="1" dirty="0"/>
          </a:p>
          <a:p>
            <a:pPr lvl="1"/>
            <a:r>
              <a:rPr lang="ko-KR" altLang="en-US" dirty="0"/>
              <a:t>대략 </a:t>
            </a:r>
            <a:r>
              <a:rPr lang="en-US" altLang="ko-KR" dirty="0"/>
              <a:t>1800</a:t>
            </a:r>
            <a:r>
              <a:rPr lang="ko-KR" altLang="en-US" dirty="0"/>
              <a:t>개의 상품이 존재함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86DB8D-4D87-4134-B7A7-30D91B4DC4B2}"/>
              </a:ext>
            </a:extLst>
          </p:cNvPr>
          <p:cNvGrpSpPr/>
          <p:nvPr/>
        </p:nvGrpSpPr>
        <p:grpSpPr>
          <a:xfrm>
            <a:off x="2464950" y="3188789"/>
            <a:ext cx="9496769" cy="3417349"/>
            <a:chOff x="2588050" y="2997397"/>
            <a:chExt cx="9496769" cy="34173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B008BE7-AAFA-4E93-84A1-8F319E44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8050" y="2997397"/>
              <a:ext cx="4710113" cy="332521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076DB0-A6F5-42BA-942B-52476814D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51607" y="2997398"/>
              <a:ext cx="4833212" cy="34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452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노출</a:t>
            </a:r>
            <a:r>
              <a:rPr lang="en-US" altLang="ko-KR" dirty="0"/>
              <a:t>(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전체 분포 확인</a:t>
            </a:r>
            <a:endParaRPr lang="en-US" altLang="ko-KR" b="1" dirty="0"/>
          </a:p>
          <a:p>
            <a:pPr lvl="1"/>
            <a:r>
              <a:rPr lang="ko-KR" altLang="en-US" dirty="0"/>
              <a:t>무형을 제외한 상품군들의 노출</a:t>
            </a:r>
            <a:r>
              <a:rPr lang="en-US" altLang="ko-KR" dirty="0"/>
              <a:t>(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20</a:t>
            </a:r>
            <a:r>
              <a:rPr lang="ko-KR" altLang="en-US" dirty="0"/>
              <a:t>분 전후로 고르게 분포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E4A79-FA70-4627-A568-8AF354DC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344" y="2374704"/>
            <a:ext cx="5289136" cy="40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2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판매단가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D06964D-E53A-49FD-8C8E-AF496643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가전의 단가가 평균적으로 높음</a:t>
            </a:r>
            <a:endParaRPr lang="en-US" altLang="ko-KR" dirty="0"/>
          </a:p>
          <a:p>
            <a:r>
              <a:rPr lang="ko-KR" altLang="en-US" dirty="0"/>
              <a:t>잡화와 가구에 </a:t>
            </a:r>
            <a:r>
              <a:rPr lang="en-US" altLang="ko-KR" dirty="0"/>
              <a:t>Outlier</a:t>
            </a:r>
            <a:r>
              <a:rPr lang="ko-KR" altLang="en-US" dirty="0"/>
              <a:t>가 많음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BE54CA-B1F5-4F38-8929-8971DDC01A99}"/>
              </a:ext>
            </a:extLst>
          </p:cNvPr>
          <p:cNvGrpSpPr/>
          <p:nvPr/>
        </p:nvGrpSpPr>
        <p:grpSpPr>
          <a:xfrm>
            <a:off x="4224950" y="2550945"/>
            <a:ext cx="5815924" cy="3941235"/>
            <a:chOff x="3974057" y="2330092"/>
            <a:chExt cx="6114145" cy="41433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AAE5B4-84CF-463C-80B5-57F1B3A79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4057" y="2330092"/>
              <a:ext cx="6114145" cy="41433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9AD7EF-E0C2-4C1E-92F9-54B289B56313}"/>
                </a:ext>
              </a:extLst>
            </p:cNvPr>
            <p:cNvSpPr/>
            <p:nvPr/>
          </p:nvSpPr>
          <p:spPr>
            <a:xfrm>
              <a:off x="8193944" y="2522103"/>
              <a:ext cx="343632" cy="3151621"/>
            </a:xfrm>
            <a:prstGeom prst="rect">
              <a:avLst/>
            </a:prstGeom>
            <a:noFill/>
            <a:ln w="254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03F31F-73B3-474B-BE69-AC633A814BBD}"/>
                </a:ext>
              </a:extLst>
            </p:cNvPr>
            <p:cNvSpPr/>
            <p:nvPr/>
          </p:nvSpPr>
          <p:spPr>
            <a:xfrm>
              <a:off x="9160546" y="4318000"/>
              <a:ext cx="343632" cy="1163713"/>
            </a:xfrm>
            <a:prstGeom prst="rect">
              <a:avLst/>
            </a:prstGeom>
            <a:noFill/>
            <a:ln w="254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83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취급액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분포 확인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천만원 이하에 집중</a:t>
            </a:r>
            <a:endParaRPr lang="en-US" altLang="ko-KR" dirty="0"/>
          </a:p>
          <a:p>
            <a:r>
              <a:rPr lang="ko-KR" altLang="en-US" dirty="0"/>
              <a:t>전체 상품군 별 총 매출</a:t>
            </a:r>
            <a:endParaRPr lang="en-US" altLang="ko-KR" dirty="0"/>
          </a:p>
          <a:p>
            <a:pPr lvl="1"/>
            <a:r>
              <a:rPr lang="ko-KR" altLang="en-US" dirty="0"/>
              <a:t>농수축과 이미용의 취급액이 가장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88D8C-907E-4F7A-8C71-396C685A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78" y="4106203"/>
            <a:ext cx="3501945" cy="233788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D8FCB-65B2-410E-9871-A2807075A092}"/>
              </a:ext>
            </a:extLst>
          </p:cNvPr>
          <p:cNvGrpSpPr/>
          <p:nvPr/>
        </p:nvGrpSpPr>
        <p:grpSpPr>
          <a:xfrm>
            <a:off x="7429500" y="1198807"/>
            <a:ext cx="4430599" cy="2724933"/>
            <a:chOff x="8585611" y="3801262"/>
            <a:chExt cx="3283296" cy="22395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DC4BCC-AA6B-4C2D-A34A-85916387F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5611" y="3801262"/>
              <a:ext cx="3283295" cy="223957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3D56B5-8444-4661-AE70-10AB9D2D21AD}"/>
                </a:ext>
              </a:extLst>
            </p:cNvPr>
            <p:cNvSpPr/>
            <p:nvPr/>
          </p:nvSpPr>
          <p:spPr>
            <a:xfrm>
              <a:off x="8721946" y="3903898"/>
              <a:ext cx="3146961" cy="367716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AC7FE54-AA99-45DC-8AC4-1437B277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714" y="3937732"/>
            <a:ext cx="5714233" cy="27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0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E96AD56-9D02-437A-BE9E-C149A731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50" y="2628238"/>
            <a:ext cx="4619625" cy="32835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4C451B-56B8-44A2-AAD2-07F69D97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63" y="2625519"/>
            <a:ext cx="4534282" cy="328437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월별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연말</a:t>
            </a:r>
            <a:r>
              <a:rPr lang="en-US" altLang="ko-KR" dirty="0"/>
              <a:t>(11,12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에 상품 판매량이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93E1ED-745C-4574-940A-3D88832A5940}"/>
              </a:ext>
            </a:extLst>
          </p:cNvPr>
          <p:cNvSpPr/>
          <p:nvPr/>
        </p:nvSpPr>
        <p:spPr>
          <a:xfrm>
            <a:off x="6515100" y="3305174"/>
            <a:ext cx="738745" cy="2610583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0013DC-CEFC-4188-A8CF-D0C212B998EE}"/>
              </a:ext>
            </a:extLst>
          </p:cNvPr>
          <p:cNvSpPr/>
          <p:nvPr/>
        </p:nvSpPr>
        <p:spPr>
          <a:xfrm>
            <a:off x="11265345" y="3305173"/>
            <a:ext cx="732930" cy="2604723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7FE278-1977-460E-B06A-806733F94FCC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D9390-C863-4761-B8C2-B045FA8ABC0B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729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00F02E-3BD1-4106-ACDE-3E7B1466A5A6}"/>
              </a:ext>
            </a:extLst>
          </p:cNvPr>
          <p:cNvGrpSpPr/>
          <p:nvPr/>
        </p:nvGrpSpPr>
        <p:grpSpPr>
          <a:xfrm>
            <a:off x="3085487" y="1332803"/>
            <a:ext cx="6169399" cy="5031182"/>
            <a:chOff x="3992988" y="1368670"/>
            <a:chExt cx="6169399" cy="50311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A0E458A-12AD-49E5-B1D5-EE0CD69528EE}"/>
                </a:ext>
              </a:extLst>
            </p:cNvPr>
            <p:cNvGrpSpPr/>
            <p:nvPr/>
          </p:nvGrpSpPr>
          <p:grpSpPr>
            <a:xfrm>
              <a:off x="3992991" y="1368670"/>
              <a:ext cx="2177199" cy="2478482"/>
              <a:chOff x="3992991" y="1368670"/>
              <a:chExt cx="2177199" cy="2478482"/>
            </a:xfrm>
          </p:grpSpPr>
          <p:pic>
            <p:nvPicPr>
              <p:cNvPr id="2054" name="Picture 6" descr="학생회 – CATLAS">
                <a:extLst>
                  <a:ext uri="{FF2B5EF4-FFF2-40B4-BE49-F238E27FC236}">
                    <a16:creationId xmlns:a16="http://schemas.microsoft.com/office/drawing/2014/main" id="{E0D87E4B-C1FB-411D-8026-2C204ADDA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A51F9A-3BAC-40EF-94A8-F2E57D2260EA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팀장 성민석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minsuksung@korea.ac.kr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67DF39E-B240-4952-BC1B-07FDCAA16B66}"/>
                </a:ext>
              </a:extLst>
            </p:cNvPr>
            <p:cNvGrpSpPr/>
            <p:nvPr/>
          </p:nvGrpSpPr>
          <p:grpSpPr>
            <a:xfrm>
              <a:off x="7985188" y="1368670"/>
              <a:ext cx="2028825" cy="2478482"/>
              <a:chOff x="4067175" y="1368670"/>
              <a:chExt cx="2028825" cy="2478482"/>
            </a:xfrm>
          </p:grpSpPr>
          <p:pic>
            <p:nvPicPr>
              <p:cNvPr id="25" name="Picture 6" descr="학생회 – CATLAS">
                <a:extLst>
                  <a:ext uri="{FF2B5EF4-FFF2-40B4-BE49-F238E27FC236}">
                    <a16:creationId xmlns:a16="http://schemas.microsoft.com/office/drawing/2014/main" id="{CF997612-CC28-45E2-ADA4-7E8816ACE8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0E9979-8B75-4A2E-A93B-A9C555856CA4}"/>
                  </a:ext>
                </a:extLst>
              </p:cNvPr>
              <p:cNvSpPr txBox="1"/>
              <p:nvPr/>
            </p:nvSpPr>
            <p:spPr>
              <a:xfrm>
                <a:off x="4106804" y="3231599"/>
                <a:ext cx="194957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류회성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박사과정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hoesungryu@korea.ac.kr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9F89C17-C454-45A2-92EB-C7C752CA824E}"/>
                </a:ext>
              </a:extLst>
            </p:cNvPr>
            <p:cNvGrpSpPr/>
            <p:nvPr/>
          </p:nvGrpSpPr>
          <p:grpSpPr>
            <a:xfrm>
              <a:off x="3992988" y="3921370"/>
              <a:ext cx="2177199" cy="2478482"/>
              <a:chOff x="3992991" y="1368670"/>
              <a:chExt cx="2177199" cy="2478482"/>
            </a:xfrm>
          </p:grpSpPr>
          <p:pic>
            <p:nvPicPr>
              <p:cNvPr id="28" name="Picture 6" descr="학생회 – CATLAS">
                <a:extLst>
                  <a:ext uri="{FF2B5EF4-FFF2-40B4-BE49-F238E27FC236}">
                    <a16:creationId xmlns:a16="http://schemas.microsoft.com/office/drawing/2014/main" id="{2ED43F1A-D024-4359-938B-CAC916E265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365CCE-207A-4766-A994-5BED032523A2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조대현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1phantasmas@korea.ac.kr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99E36EC-854B-4BF3-8B4D-4E0369FC2E5E}"/>
                </a:ext>
              </a:extLst>
            </p:cNvPr>
            <p:cNvGrpSpPr/>
            <p:nvPr/>
          </p:nvGrpSpPr>
          <p:grpSpPr>
            <a:xfrm>
              <a:off x="7985188" y="3921370"/>
              <a:ext cx="2177199" cy="2478482"/>
              <a:chOff x="3992991" y="1368670"/>
              <a:chExt cx="2177199" cy="2478482"/>
            </a:xfrm>
          </p:grpSpPr>
          <p:pic>
            <p:nvPicPr>
              <p:cNvPr id="31" name="Picture 6" descr="학생회 – CATLAS">
                <a:extLst>
                  <a:ext uri="{FF2B5EF4-FFF2-40B4-BE49-F238E27FC236}">
                    <a16:creationId xmlns:a16="http://schemas.microsoft.com/office/drawing/2014/main" id="{DCD889F8-7607-4263-8F1D-60C65E6D91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4B87AE-33C0-4E98-B6DB-BB0D9D69877A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조희승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hscho9384@korea.ac.kr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D7ED14B-2CF9-448C-A773-19FFA675B8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500" b="12500"/>
          <a:stretch/>
        </p:blipFill>
        <p:spPr>
          <a:xfrm>
            <a:off x="7186800" y="1413341"/>
            <a:ext cx="1810598" cy="1810598"/>
          </a:xfrm>
          <a:prstGeom prst="ellipse">
            <a:avLst/>
          </a:prstGeom>
        </p:spPr>
      </p:pic>
      <p:pic>
        <p:nvPicPr>
          <p:cNvPr id="38" name="그림 37" descr="사람, 창문, 테이블, 남자이(가) 표시된 사진&#10;&#10;자동 생성된 설명">
            <a:extLst>
              <a:ext uri="{FF2B5EF4-FFF2-40B4-BE49-F238E27FC236}">
                <a16:creationId xmlns:a16="http://schemas.microsoft.com/office/drawing/2014/main" id="{F4A60A0C-8438-4721-8E0D-B7792929CB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95" t="4000" r="8972" b="12989"/>
          <a:stretch/>
        </p:blipFill>
        <p:spPr>
          <a:xfrm>
            <a:off x="3291344" y="1413341"/>
            <a:ext cx="1793317" cy="1816918"/>
          </a:xfrm>
          <a:prstGeom prst="ellipse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90EBE66-5EEC-4B6A-BD3D-BAFB3B744B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73" b="673"/>
          <a:stretch/>
        </p:blipFill>
        <p:spPr>
          <a:xfrm>
            <a:off x="7275785" y="3988624"/>
            <a:ext cx="1780995" cy="1780995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42CCB9-A5C3-447A-9A87-C0EF928D3C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6" b="466"/>
          <a:stretch/>
        </p:blipFill>
        <p:spPr>
          <a:xfrm>
            <a:off x="3277184" y="3947984"/>
            <a:ext cx="1821635" cy="1821635"/>
          </a:xfrm>
          <a:prstGeom prst="ellipse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41CF6E-1CBC-477E-90A6-BCE8D907E1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233" t="32760" r="48918" b="29391"/>
          <a:stretch/>
        </p:blipFill>
        <p:spPr>
          <a:xfrm>
            <a:off x="3278630" y="3952747"/>
            <a:ext cx="1821635" cy="1821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4198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연말 이외에도 특정 주간</a:t>
            </a:r>
            <a:r>
              <a:rPr lang="en-US" altLang="ko-KR" dirty="0"/>
              <a:t>(</a:t>
            </a:r>
            <a:r>
              <a:rPr lang="ko-KR" altLang="en-US" dirty="0"/>
              <a:t>추석</a:t>
            </a:r>
            <a:r>
              <a:rPr lang="en-US" altLang="ko-KR" dirty="0"/>
              <a:t>, </a:t>
            </a:r>
            <a:r>
              <a:rPr lang="ko-KR" altLang="en-US" dirty="0"/>
              <a:t>설날</a:t>
            </a:r>
            <a:r>
              <a:rPr lang="en-US" altLang="ko-KR" dirty="0"/>
              <a:t>, </a:t>
            </a:r>
            <a:r>
              <a:rPr lang="ko-KR" altLang="en-US" dirty="0"/>
              <a:t>여름휴가철</a:t>
            </a:r>
            <a:r>
              <a:rPr lang="en-US" altLang="ko-KR" dirty="0"/>
              <a:t>)</a:t>
            </a:r>
            <a:r>
              <a:rPr lang="ko-KR" altLang="en-US" dirty="0"/>
              <a:t>에 판매량이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0A618B-ED2C-42D2-A2C2-659E4584C7F1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92D36-5D8B-4C54-91D3-27B884DD16CC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C67D10-55D5-4A15-993F-9AB82C717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56" y="2678362"/>
            <a:ext cx="4364869" cy="31893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F7CA48A-BC81-4CA6-8728-941C0E1DA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709" y="2646353"/>
            <a:ext cx="4452482" cy="325333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5B4D77-5E03-470F-B91C-975BC02E709B}"/>
              </a:ext>
            </a:extLst>
          </p:cNvPr>
          <p:cNvSpPr/>
          <p:nvPr/>
        </p:nvSpPr>
        <p:spPr>
          <a:xfrm>
            <a:off x="6319280" y="3333750"/>
            <a:ext cx="738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8C5FD4-EE5B-4E9E-8929-DC92CCF71C2C}"/>
              </a:ext>
            </a:extLst>
          </p:cNvPr>
          <p:cNvSpPr/>
          <p:nvPr/>
        </p:nvSpPr>
        <p:spPr>
          <a:xfrm>
            <a:off x="3004580" y="333375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4B3424-1A30-469F-AFED-CA9FFE8F82BA}"/>
              </a:ext>
            </a:extLst>
          </p:cNvPr>
          <p:cNvSpPr/>
          <p:nvPr/>
        </p:nvSpPr>
        <p:spPr>
          <a:xfrm>
            <a:off x="5514976" y="333375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218307-FBD5-47C9-A5BA-0C308159D0E5}"/>
              </a:ext>
            </a:extLst>
          </p:cNvPr>
          <p:cNvSpPr/>
          <p:nvPr/>
        </p:nvSpPr>
        <p:spPr>
          <a:xfrm>
            <a:off x="7672948" y="3333749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D2F011-5170-4163-BC2C-72CC0686D682}"/>
              </a:ext>
            </a:extLst>
          </p:cNvPr>
          <p:cNvSpPr/>
          <p:nvPr/>
        </p:nvSpPr>
        <p:spPr>
          <a:xfrm>
            <a:off x="10304635" y="342900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871CBD-F687-4D21-BA73-023AA6B26696}"/>
              </a:ext>
            </a:extLst>
          </p:cNvPr>
          <p:cNvSpPr/>
          <p:nvPr/>
        </p:nvSpPr>
        <p:spPr>
          <a:xfrm>
            <a:off x="11113085" y="3238501"/>
            <a:ext cx="717106" cy="2578524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97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834BB80-4BBD-4B09-864C-378492D4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66" y="2632850"/>
            <a:ext cx="4464685" cy="329884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매월 </a:t>
            </a:r>
            <a:r>
              <a:rPr lang="en-US" altLang="ko-KR" dirty="0"/>
              <a:t>25</a:t>
            </a:r>
            <a:r>
              <a:rPr lang="ko-KR" altLang="en-US" dirty="0"/>
              <a:t>일 이후로 판매량이 많음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FD52D-EAE3-460E-A8C5-CC26ACB8CC5D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DBB5ED-CE46-4D71-9489-FE636EC3F335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10907100" y="3519488"/>
            <a:ext cx="799125" cy="2286000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4ECABC-1E66-4183-AFB6-F2AA27F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255" y="2632850"/>
            <a:ext cx="4436657" cy="32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0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1F1168-BC75-4145-9384-E8D56BE98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834" y="2605656"/>
            <a:ext cx="4548568" cy="3360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7EC315-CFC2-4437-B2B8-7E1A2D63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67" y="2605657"/>
            <a:ext cx="4548567" cy="336082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오후시간</a:t>
            </a:r>
            <a:r>
              <a:rPr lang="en-US" altLang="ko-KR" dirty="0"/>
              <a:t>(15~18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  <a:r>
              <a:rPr lang="ko-KR" altLang="en-US" dirty="0"/>
              <a:t>과 저녁시간</a:t>
            </a:r>
            <a:r>
              <a:rPr lang="en-US" altLang="ko-KR" dirty="0"/>
              <a:t>(20~23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  <a:r>
              <a:rPr lang="ko-KR" altLang="en-US" dirty="0"/>
              <a:t>에 판매량이 많음</a:t>
            </a:r>
            <a:endParaRPr lang="en-US" altLang="ko-KR" dirty="0"/>
          </a:p>
          <a:p>
            <a:r>
              <a:rPr lang="en-US" altLang="ko-KR" dirty="0"/>
              <a:t>2~5</a:t>
            </a:r>
            <a:r>
              <a:rPr lang="ko-KR" altLang="en-US" dirty="0"/>
              <a:t>시 사이에는 방영하지 않음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053BB7-8B8D-4CE0-BD4F-B7EA0AD5BDB2}"/>
              </a:ext>
            </a:extLst>
          </p:cNvPr>
          <p:cNvGrpSpPr/>
          <p:nvPr/>
        </p:nvGrpSpPr>
        <p:grpSpPr>
          <a:xfrm>
            <a:off x="4097718" y="2903661"/>
            <a:ext cx="6741732" cy="3305036"/>
            <a:chOff x="4097718" y="2417886"/>
            <a:chExt cx="6741732" cy="330503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BFD52D-EAE3-460E-A8C5-CC26ACB8CC5D}"/>
                </a:ext>
              </a:extLst>
            </p:cNvPr>
            <p:cNvSpPr txBox="1"/>
            <p:nvPr/>
          </p:nvSpPr>
          <p:spPr>
            <a:xfrm>
              <a:off x="4097718" y="5440581"/>
              <a:ext cx="1950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NanumBarunGothic" panose="020B0600000101010101" charset="-127"/>
                  <a:ea typeface="NanumBarunGothic" panose="020B0600000101010101" charset="-127"/>
                </a:rPr>
                <a:t>총 판매량 합계</a:t>
              </a:r>
              <a:endParaRPr lang="ko-KR" altLang="en-US" sz="12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DBB5ED-CE46-4D71-9489-FE636EC3F335}"/>
                </a:ext>
              </a:extLst>
            </p:cNvPr>
            <p:cNvSpPr txBox="1"/>
            <p:nvPr/>
          </p:nvSpPr>
          <p:spPr>
            <a:xfrm>
              <a:off x="8794392" y="5445923"/>
              <a:ext cx="1950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NanumBarunGothic" panose="020B0600000101010101" charset="-127"/>
                  <a:ea typeface="NanumBarunGothic" panose="020B0600000101010101" charset="-127"/>
                </a:rPr>
                <a:t>평균 판매량 합계</a:t>
              </a:r>
              <a:endParaRPr lang="ko-KR" altLang="en-US" sz="1200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303842C-73E1-4833-9F39-F0777B15DD35}"/>
                </a:ext>
              </a:extLst>
            </p:cNvPr>
            <p:cNvSpPr/>
            <p:nvPr/>
          </p:nvSpPr>
          <p:spPr>
            <a:xfrm>
              <a:off x="6426069" y="2417886"/>
              <a:ext cx="848719" cy="2936630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C200FD-E607-45F7-A417-8BD4E4A53A90}"/>
                </a:ext>
              </a:extLst>
            </p:cNvPr>
            <p:cNvSpPr/>
            <p:nvPr/>
          </p:nvSpPr>
          <p:spPr>
            <a:xfrm>
              <a:off x="10016263" y="2417886"/>
              <a:ext cx="823187" cy="2936630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074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603AA1F-209C-4D27-B93E-65CE1B21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14" y="2810765"/>
            <a:ext cx="4344304" cy="32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B91577B-6E37-4DEA-951B-2B4D3156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471" y="2810764"/>
            <a:ext cx="4344304" cy="32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 판매량과 평균 판매량의 차이가 발생하는 원인</a:t>
            </a:r>
            <a:endParaRPr lang="en-US" altLang="ko-KR" dirty="0"/>
          </a:p>
          <a:p>
            <a:pPr lvl="1"/>
            <a:r>
              <a:rPr lang="ko-KR" altLang="en-US" dirty="0"/>
              <a:t>저녁에는 가격이 높은 상품들은 오후에는 가격이 낮은 상품들 위주로 판매가 많기 때문이라고 추정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FD52D-EAE3-460E-A8C5-CC26ACB8CC5D}"/>
              </a:ext>
            </a:extLst>
          </p:cNvPr>
          <p:cNvSpPr txBox="1"/>
          <p:nvPr/>
        </p:nvSpPr>
        <p:spPr>
          <a:xfrm>
            <a:off x="4097718" y="598350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단가 </a:t>
            </a:r>
            <a:r>
              <a:rPr lang="en-US" altLang="ko-KR" sz="1200" b="1" dirty="0">
                <a:latin typeface="NanumBarunGothic" panose="020B0600000101010101" charset="-127"/>
                <a:ea typeface="NanumBarunGothic" panose="020B0600000101010101" charset="-127"/>
              </a:rPr>
              <a:t>10</a:t>
            </a:r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만원 이상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DBB5ED-CE46-4D71-9489-FE636EC3F335}"/>
              </a:ext>
            </a:extLst>
          </p:cNvPr>
          <p:cNvSpPr txBox="1"/>
          <p:nvPr/>
        </p:nvSpPr>
        <p:spPr>
          <a:xfrm>
            <a:off x="8794392" y="598884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단가 </a:t>
            </a:r>
            <a:r>
              <a:rPr lang="en-US" altLang="ko-KR" sz="1200" b="1" dirty="0">
                <a:latin typeface="NanumBarunGothic" panose="020B0600000101010101" charset="-127"/>
                <a:ea typeface="NanumBarunGothic" panose="020B0600000101010101" charset="-127"/>
              </a:rPr>
              <a:t>10</a:t>
            </a:r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만원 미만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6188899" y="2960810"/>
            <a:ext cx="848719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10016264" y="2960810"/>
            <a:ext cx="826362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787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459170D-3721-4338-BB34-27814A3C4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71" y="2663681"/>
            <a:ext cx="4381941" cy="32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63633CF-43A9-486D-8E2F-B5279175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833" y="2663681"/>
            <a:ext cx="4381941" cy="32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주말</a:t>
            </a:r>
            <a:r>
              <a:rPr lang="en-US" altLang="ko-KR" dirty="0"/>
              <a:t>(</a:t>
            </a:r>
            <a:r>
              <a:rPr lang="ko-KR" altLang="en-US" dirty="0"/>
              <a:t>토</a:t>
            </a:r>
            <a:r>
              <a:rPr lang="en-US" altLang="ko-KR" dirty="0"/>
              <a:t>,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에 판매량이 많음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5941294" y="2886279"/>
            <a:ext cx="1097681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10519693" y="2886278"/>
            <a:ext cx="1072232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6300D-2637-430C-AA1F-4D0D32211E21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4A2333-455E-42F7-A928-A3C9AF0E391C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49920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일별 평균 시청률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상반기에 비해 하반기</a:t>
            </a:r>
            <a:r>
              <a:rPr lang="en-US" altLang="ko-KR" dirty="0"/>
              <a:t>(7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이후</a:t>
            </a:r>
            <a:r>
              <a:rPr lang="en-US" altLang="ko-KR" dirty="0"/>
              <a:t>)</a:t>
            </a:r>
            <a:r>
              <a:rPr lang="ko-KR" altLang="en-US" dirty="0"/>
              <a:t>에 시청률이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3D7DCF4-5883-4A33-AA64-87D37CB06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90" y="1965669"/>
            <a:ext cx="6450512" cy="454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6897267" y="2152650"/>
            <a:ext cx="2961108" cy="3752850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70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시간대별 평균 시청률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10~12</a:t>
            </a:r>
            <a:r>
              <a:rPr lang="ko-KR" altLang="en-US" dirty="0"/>
              <a:t>시</a:t>
            </a:r>
            <a:r>
              <a:rPr lang="en-US" altLang="ko-KR" dirty="0"/>
              <a:t>, 14~18</a:t>
            </a:r>
            <a:r>
              <a:rPr lang="ko-KR" altLang="en-US" dirty="0"/>
              <a:t>시</a:t>
            </a:r>
            <a:r>
              <a:rPr lang="en-US" altLang="ko-KR" dirty="0"/>
              <a:t>, 21~01</a:t>
            </a:r>
            <a:r>
              <a:rPr lang="ko-KR" altLang="en-US" dirty="0"/>
              <a:t>시에 시청률이 높음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48D0F8A-D45D-4284-8DB9-29A03649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78" y="1725691"/>
            <a:ext cx="6517777" cy="471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6172200" y="1725691"/>
            <a:ext cx="619125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E6E46B-4D3A-4146-9BF5-14F5826BA461}"/>
              </a:ext>
            </a:extLst>
          </p:cNvPr>
          <p:cNvSpPr/>
          <p:nvPr/>
        </p:nvSpPr>
        <p:spPr>
          <a:xfrm>
            <a:off x="6943725" y="1696353"/>
            <a:ext cx="1266825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C3CB59-E7E9-44D9-B435-581E81699DCB}"/>
              </a:ext>
            </a:extLst>
          </p:cNvPr>
          <p:cNvSpPr/>
          <p:nvPr/>
        </p:nvSpPr>
        <p:spPr>
          <a:xfrm>
            <a:off x="9088315" y="1696353"/>
            <a:ext cx="712910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3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  <a:br>
              <a:rPr kumimoji="1" lang="en-US" altLang="ko-KR" dirty="0"/>
            </a:br>
            <a:r>
              <a:rPr kumimoji="1" lang="en-US" altLang="ko-KR" sz="2800" dirty="0"/>
              <a:t>Data Preprocessing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55454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결측치 처리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D4A08C-A6D0-477A-B38B-3BE8FA683377}"/>
              </a:ext>
            </a:extLst>
          </p:cNvPr>
          <p:cNvGrpSpPr/>
          <p:nvPr/>
        </p:nvGrpSpPr>
        <p:grpSpPr>
          <a:xfrm>
            <a:off x="4522909" y="1098237"/>
            <a:ext cx="6010275" cy="2887969"/>
            <a:chOff x="2782033" y="1098237"/>
            <a:chExt cx="6010275" cy="288796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55713F-48A8-4484-8E84-B0F6236B92B0}"/>
                </a:ext>
              </a:extLst>
            </p:cNvPr>
            <p:cNvGrpSpPr/>
            <p:nvPr/>
          </p:nvGrpSpPr>
          <p:grpSpPr>
            <a:xfrm>
              <a:off x="2782033" y="1098237"/>
              <a:ext cx="6010275" cy="2580192"/>
              <a:chOff x="2782033" y="1186157"/>
              <a:chExt cx="6010275" cy="2580192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7087962-59D7-4D3D-A9C9-32E53B6F6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2033" y="1186157"/>
                <a:ext cx="6010275" cy="2580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641163A-B312-4501-8A1C-BF18A8F04250}"/>
                  </a:ext>
                </a:extLst>
              </p:cNvPr>
              <p:cNvSpPr/>
              <p:nvPr/>
            </p:nvSpPr>
            <p:spPr>
              <a:xfrm>
                <a:off x="7420708" y="1445689"/>
                <a:ext cx="782697" cy="2273824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B20290-7286-4830-B593-3F0ADCA0EBC6}"/>
                </a:ext>
              </a:extLst>
            </p:cNvPr>
            <p:cNvSpPr txBox="1"/>
            <p:nvPr/>
          </p:nvSpPr>
          <p:spPr>
            <a:xfrm>
              <a:off x="5069757" y="3678429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데이터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2EA77A-365A-463B-87D6-51EC1D6A57C5}"/>
              </a:ext>
            </a:extLst>
          </p:cNvPr>
          <p:cNvGrpSpPr/>
          <p:nvPr/>
        </p:nvGrpSpPr>
        <p:grpSpPr>
          <a:xfrm>
            <a:off x="4549285" y="3957600"/>
            <a:ext cx="6010275" cy="2880945"/>
            <a:chOff x="2808409" y="3957600"/>
            <a:chExt cx="6010275" cy="288094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D78E079-9A07-4ADF-85FA-398C35B21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409" y="3957600"/>
              <a:ext cx="6010275" cy="25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59A34A-215A-46CB-A6C9-7678D79FDC3A}"/>
                </a:ext>
              </a:extLst>
            </p:cNvPr>
            <p:cNvSpPr txBox="1"/>
            <p:nvPr/>
          </p:nvSpPr>
          <p:spPr>
            <a:xfrm>
              <a:off x="5069756" y="6530768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평가 데이터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D9C8D8-BAB0-44AE-BA62-49203E45D5C9}"/>
              </a:ext>
            </a:extLst>
          </p:cNvPr>
          <p:cNvSpPr txBox="1"/>
          <p:nvPr/>
        </p:nvSpPr>
        <p:spPr>
          <a:xfrm>
            <a:off x="10484481" y="1954502"/>
            <a:ext cx="1707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무형 상품군으로 인한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취급액 결측치 처리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drop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처리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E05806-8658-47BD-A18F-2E95EB55A314}"/>
              </a:ext>
            </a:extLst>
          </p:cNvPr>
          <p:cNvSpPr/>
          <p:nvPr/>
        </p:nvSpPr>
        <p:spPr>
          <a:xfrm>
            <a:off x="4777153" y="1357769"/>
            <a:ext cx="782697" cy="2273824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CA399D-1EA5-44D4-B9DD-A17D71653087}"/>
              </a:ext>
            </a:extLst>
          </p:cNvPr>
          <p:cNvSpPr/>
          <p:nvPr/>
        </p:nvSpPr>
        <p:spPr>
          <a:xfrm>
            <a:off x="4768360" y="4218790"/>
            <a:ext cx="782697" cy="2273824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273E5E-8596-40F1-9CA6-83044396FAFF}"/>
              </a:ext>
            </a:extLst>
          </p:cNvPr>
          <p:cNvSpPr txBox="1"/>
          <p:nvPr/>
        </p:nvSpPr>
        <p:spPr>
          <a:xfrm>
            <a:off x="2728369" y="3696494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 상품군으로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방영으로 인한 노출시간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결측치 처리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fillna(method=‘ffill’)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B62D1D-A8EF-435A-8C69-9D1CD678708D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3760062" y="4650601"/>
            <a:ext cx="1008298" cy="7051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3F1AB7D-3193-4E12-A98C-B4AA36EC4997}"/>
              </a:ext>
            </a:extLst>
          </p:cNvPr>
          <p:cNvCxnSpPr>
            <a:cxnSpLocks/>
            <a:stCxn id="14" idx="1"/>
            <a:endCxn id="16" idx="0"/>
          </p:cNvCxnSpPr>
          <p:nvPr/>
        </p:nvCxnSpPr>
        <p:spPr>
          <a:xfrm flipH="1">
            <a:off x="3760062" y="2494681"/>
            <a:ext cx="1017091" cy="12018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B981F0-F1A6-4AB2-8AAF-557A2E9E96C4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9944281" y="2323834"/>
            <a:ext cx="540200" cy="1708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209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시간 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세부 방송 시간 추출</a:t>
            </a:r>
            <a:endParaRPr lang="en-US" altLang="ko-KR" b="1" dirty="0"/>
          </a:p>
          <a:p>
            <a:pPr lvl="1"/>
            <a:r>
              <a:rPr lang="ko-KR" altLang="en-US" dirty="0"/>
              <a:t>연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분으로 세부적으로 분리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CB0868-1EEA-49F5-9251-C12ABAC2E69F}"/>
              </a:ext>
            </a:extLst>
          </p:cNvPr>
          <p:cNvGrpSpPr/>
          <p:nvPr/>
        </p:nvGrpSpPr>
        <p:grpSpPr>
          <a:xfrm>
            <a:off x="4003133" y="3060868"/>
            <a:ext cx="6428807" cy="3797132"/>
            <a:chOff x="3874907" y="1851166"/>
            <a:chExt cx="6516009" cy="38486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257EBF5-223A-44B8-B0B9-127271D8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907" y="1851166"/>
              <a:ext cx="6516009" cy="384863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476D2E-2E1E-437B-8640-A5EAB357E9CB}"/>
                </a:ext>
              </a:extLst>
            </p:cNvPr>
            <p:cNvSpPr/>
            <p:nvPr/>
          </p:nvSpPr>
          <p:spPr>
            <a:xfrm>
              <a:off x="3979801" y="1943100"/>
              <a:ext cx="1181284" cy="3420208"/>
            </a:xfrm>
            <a:prstGeom prst="rect">
              <a:avLst/>
            </a:prstGeom>
            <a:noFill/>
            <a:ln w="381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2C14E74-75A3-46B4-9CF9-B6477FFAC6E9}"/>
              </a:ext>
            </a:extLst>
          </p:cNvPr>
          <p:cNvGrpSpPr/>
          <p:nvPr/>
        </p:nvGrpSpPr>
        <p:grpSpPr>
          <a:xfrm>
            <a:off x="5732577" y="2037854"/>
            <a:ext cx="3308919" cy="1003559"/>
            <a:chOff x="5728504" y="4957374"/>
            <a:chExt cx="3308919" cy="100355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E0232A-A25A-4AEC-A03E-D573BBC09D86}"/>
                </a:ext>
              </a:extLst>
            </p:cNvPr>
            <p:cNvSpPr txBox="1"/>
            <p:nvPr/>
          </p:nvSpPr>
          <p:spPr>
            <a:xfrm>
              <a:off x="5728504" y="4957374"/>
              <a:ext cx="3308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2019-01-01 06:00:00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1D6860B-D958-4C33-AFF2-175DFD22847C}"/>
                </a:ext>
              </a:extLst>
            </p:cNvPr>
            <p:cNvSpPr/>
            <p:nvPr/>
          </p:nvSpPr>
          <p:spPr>
            <a:xfrm>
              <a:off x="5791200" y="4995862"/>
              <a:ext cx="766764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56FBF6C-6BAC-4F51-B76F-24E20E7FD357}"/>
                </a:ext>
              </a:extLst>
            </p:cNvPr>
            <p:cNvSpPr/>
            <p:nvPr/>
          </p:nvSpPr>
          <p:spPr>
            <a:xfrm>
              <a:off x="6703221" y="4995862"/>
              <a:ext cx="319086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A72B38-CD88-4365-A950-034E428ABCEE}"/>
                </a:ext>
              </a:extLst>
            </p:cNvPr>
            <p:cNvSpPr/>
            <p:nvPr/>
          </p:nvSpPr>
          <p:spPr>
            <a:xfrm>
              <a:off x="7241674" y="4995861"/>
              <a:ext cx="319086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1680478-970A-4240-807C-3095EB09D021}"/>
                </a:ext>
              </a:extLst>
            </p:cNvPr>
            <p:cNvSpPr/>
            <p:nvPr/>
          </p:nvSpPr>
          <p:spPr>
            <a:xfrm>
              <a:off x="7656011" y="4995861"/>
              <a:ext cx="368801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AD7C72-3141-4EC8-91AE-947E323AB7D1}"/>
                </a:ext>
              </a:extLst>
            </p:cNvPr>
            <p:cNvSpPr/>
            <p:nvPr/>
          </p:nvSpPr>
          <p:spPr>
            <a:xfrm>
              <a:off x="8105774" y="4995860"/>
              <a:ext cx="368801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E2ECCB95-D0F7-4BDF-9230-92FB5E01DFB0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>
            <a:xfrm>
              <a:off x="6174582" y="5353049"/>
              <a:ext cx="0" cy="23855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342C5-8AE1-4FCC-BF49-D93FD6ED9602}"/>
                </a:ext>
              </a:extLst>
            </p:cNvPr>
            <p:cNvSpPr txBox="1"/>
            <p:nvPr/>
          </p:nvSpPr>
          <p:spPr>
            <a:xfrm>
              <a:off x="5979657" y="559160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6C22F69-A748-480E-ACAF-EBEEC995F0A5}"/>
                </a:ext>
              </a:extLst>
            </p:cNvPr>
            <p:cNvCxnSpPr>
              <a:cxnSpLocks/>
              <a:stCxn id="51" idx="2"/>
              <a:endCxn id="58" idx="0"/>
            </p:cNvCxnSpPr>
            <p:nvPr/>
          </p:nvCxnSpPr>
          <p:spPr>
            <a:xfrm>
              <a:off x="6862764" y="5353049"/>
              <a:ext cx="0" cy="23828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E6C0F8B-D1CF-4555-8BEE-6BC8777AB314}"/>
                </a:ext>
              </a:extLst>
            </p:cNvPr>
            <p:cNvSpPr txBox="1"/>
            <p:nvPr/>
          </p:nvSpPr>
          <p:spPr>
            <a:xfrm>
              <a:off x="6667839" y="5591330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812DE82D-77B4-4C60-9542-CE225AADE8E6}"/>
                </a:ext>
              </a:extLst>
            </p:cNvPr>
            <p:cNvCxnSpPr>
              <a:cxnSpLocks/>
              <a:stCxn id="52" idx="2"/>
              <a:endCxn id="60" idx="0"/>
            </p:cNvCxnSpPr>
            <p:nvPr/>
          </p:nvCxnSpPr>
          <p:spPr>
            <a:xfrm>
              <a:off x="7401217" y="5353048"/>
              <a:ext cx="0" cy="23776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552622-2DAE-4B23-A82A-4FC1FBE1C9CA}"/>
                </a:ext>
              </a:extLst>
            </p:cNvPr>
            <p:cNvSpPr txBox="1"/>
            <p:nvPr/>
          </p:nvSpPr>
          <p:spPr>
            <a:xfrm>
              <a:off x="7206292" y="5590814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F72671-52DF-4118-B892-A46D283D67B3}"/>
                </a:ext>
              </a:extLst>
            </p:cNvPr>
            <p:cNvSpPr txBox="1"/>
            <p:nvPr/>
          </p:nvSpPr>
          <p:spPr>
            <a:xfrm>
              <a:off x="7645487" y="5591601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7361C0-F6A7-407D-86A8-B2D8B5D57B3E}"/>
                </a:ext>
              </a:extLst>
            </p:cNvPr>
            <p:cNvSpPr txBox="1"/>
            <p:nvPr/>
          </p:nvSpPr>
          <p:spPr>
            <a:xfrm>
              <a:off x="8099209" y="5591601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AD78893B-7ECC-4C79-A693-0538F88BE908}"/>
                </a:ext>
              </a:extLst>
            </p:cNvPr>
            <p:cNvCxnSpPr>
              <a:cxnSpLocks/>
              <a:stCxn id="53" idx="2"/>
              <a:endCxn id="61" idx="0"/>
            </p:cNvCxnSpPr>
            <p:nvPr/>
          </p:nvCxnSpPr>
          <p:spPr>
            <a:xfrm>
              <a:off x="7840412" y="5353048"/>
              <a:ext cx="0" cy="23855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946792B0-B217-47EE-B7DA-D6D2801D2F59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>
              <a:off x="8290175" y="5353047"/>
              <a:ext cx="3959" cy="23855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47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E5F37-8AEE-4A72-80DB-99FECA409BDD}"/>
              </a:ext>
            </a:extLst>
          </p:cNvPr>
          <p:cNvSpPr txBox="1"/>
          <p:nvPr/>
        </p:nvSpPr>
        <p:spPr>
          <a:xfrm>
            <a:off x="2373922" y="6304002"/>
            <a:ext cx="5284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2"/>
              </a:rPr>
              <a:t>https://www.mk.co.kr/news/business/view/2018/09/576315/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https://www.etoday.co.kr/news/view/1882077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4"/>
              </a:rPr>
              <a:t>http://www.citydaily.kr/news/articleView.html?idxno=831</a:t>
            </a:r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929185-6C7C-4001-9421-F616EF272A19}"/>
              </a:ext>
            </a:extLst>
          </p:cNvPr>
          <p:cNvGrpSpPr/>
          <p:nvPr/>
        </p:nvGrpSpPr>
        <p:grpSpPr>
          <a:xfrm>
            <a:off x="403548" y="2003232"/>
            <a:ext cx="5919969" cy="1619444"/>
            <a:chOff x="403548" y="2003232"/>
            <a:chExt cx="5919969" cy="16194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CA6DEB1-A7AD-41A5-A4BB-A0AE8122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0959747">
              <a:off x="403548" y="2003232"/>
              <a:ext cx="5919969" cy="1619444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DBB3BD5-923D-4DC1-923E-1E6401B426D8}"/>
                </a:ext>
              </a:extLst>
            </p:cNvPr>
            <p:cNvCxnSpPr/>
            <p:nvPr/>
          </p:nvCxnSpPr>
          <p:spPr>
            <a:xfrm flipV="1">
              <a:off x="1626577" y="2901462"/>
              <a:ext cx="465992" cy="87923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27F669C-42DC-4DBB-9930-D809080E0A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709" y="2841459"/>
              <a:ext cx="1630499" cy="330747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777FAD-27F3-4A93-8372-5B3ABB2B4C24}"/>
                </a:ext>
              </a:extLst>
            </p:cNvPr>
            <p:cNvSpPr/>
            <p:nvPr/>
          </p:nvSpPr>
          <p:spPr>
            <a:xfrm rot="20941074">
              <a:off x="2077770" y="2584809"/>
              <a:ext cx="1226757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D78288-C07A-4B22-9352-BC4638C991CB}"/>
              </a:ext>
            </a:extLst>
          </p:cNvPr>
          <p:cNvGrpSpPr/>
          <p:nvPr/>
        </p:nvGrpSpPr>
        <p:grpSpPr>
          <a:xfrm>
            <a:off x="5840291" y="1385819"/>
            <a:ext cx="6292535" cy="1729029"/>
            <a:chOff x="5840291" y="1385819"/>
            <a:chExt cx="6292535" cy="172902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C2EEAFA-EFC1-4F36-950A-0A196CA4D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75859">
              <a:off x="5840291" y="1385819"/>
              <a:ext cx="6292535" cy="1729029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42C9318-9914-4948-B037-06B67CF40C3B}"/>
                </a:ext>
              </a:extLst>
            </p:cNvPr>
            <p:cNvSpPr/>
            <p:nvPr/>
          </p:nvSpPr>
          <p:spPr>
            <a:xfrm rot="289146">
              <a:off x="6199617" y="1718677"/>
              <a:ext cx="788177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8AE385C-67E8-49E1-B97E-08A300A97B72}"/>
                </a:ext>
              </a:extLst>
            </p:cNvPr>
            <p:cNvCxnSpPr>
              <a:cxnSpLocks/>
            </p:cNvCxnSpPr>
            <p:nvPr/>
          </p:nvCxnSpPr>
          <p:spPr>
            <a:xfrm>
              <a:off x="7132912" y="1943384"/>
              <a:ext cx="1317668" cy="100882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A10538C-CF3A-436F-9B86-EA28D1CF777B}"/>
              </a:ext>
            </a:extLst>
          </p:cNvPr>
          <p:cNvGrpSpPr/>
          <p:nvPr/>
        </p:nvGrpSpPr>
        <p:grpSpPr>
          <a:xfrm>
            <a:off x="309913" y="3784736"/>
            <a:ext cx="5592307" cy="1551524"/>
            <a:chOff x="309913" y="3784736"/>
            <a:chExt cx="5592307" cy="15515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C06B8-9C52-42B8-9A26-76B97502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0980853">
              <a:off x="309913" y="3784736"/>
              <a:ext cx="5592307" cy="155152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02ECE7-F9C7-40F0-8245-7A53CD541057}"/>
                </a:ext>
              </a:extLst>
            </p:cNvPr>
            <p:cNvSpPr/>
            <p:nvPr/>
          </p:nvSpPr>
          <p:spPr>
            <a:xfrm rot="20941074">
              <a:off x="1128295" y="4552969"/>
              <a:ext cx="576263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B9BD97-155A-4AC7-8E53-D2BE479C160D}"/>
                </a:ext>
              </a:extLst>
            </p:cNvPr>
            <p:cNvSpPr/>
            <p:nvPr/>
          </p:nvSpPr>
          <p:spPr>
            <a:xfrm rot="20941074">
              <a:off x="1822981" y="4413373"/>
              <a:ext cx="646015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1E2311-1D1A-44EA-9793-339DF97B5838}"/>
                </a:ext>
              </a:extLst>
            </p:cNvPr>
            <p:cNvSpPr/>
            <p:nvPr/>
          </p:nvSpPr>
          <p:spPr>
            <a:xfrm rot="20941074">
              <a:off x="2777816" y="4412846"/>
              <a:ext cx="1218658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F3BF9D1-83C0-40B6-A6CD-2E1B998F4345}"/>
                </a:ext>
              </a:extLst>
            </p:cNvPr>
            <p:cNvSpPr/>
            <p:nvPr/>
          </p:nvSpPr>
          <p:spPr>
            <a:xfrm rot="20941074">
              <a:off x="758621" y="5014518"/>
              <a:ext cx="513621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46D2378-2D7B-4ECF-9BBE-1D50DDCB1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426" y="4703734"/>
              <a:ext cx="2260224" cy="403529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23A301C-9DE1-44C3-92A4-FD510288D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826" y="5123673"/>
              <a:ext cx="735079" cy="135991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12629F-0821-471B-9D15-D021DC92175D}"/>
              </a:ext>
            </a:extLst>
          </p:cNvPr>
          <p:cNvGrpSpPr/>
          <p:nvPr/>
        </p:nvGrpSpPr>
        <p:grpSpPr>
          <a:xfrm>
            <a:off x="5587258" y="2474433"/>
            <a:ext cx="6299941" cy="3755111"/>
            <a:chOff x="5587258" y="2474433"/>
            <a:chExt cx="6299941" cy="375511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0A3CA66-9114-4D3F-AF16-E4789EDBC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87258" y="2474433"/>
              <a:ext cx="6299941" cy="3755111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F5AF70E-831C-4708-9E78-4711AA4C1FEF}"/>
                </a:ext>
              </a:extLst>
            </p:cNvPr>
            <p:cNvSpPr/>
            <p:nvPr/>
          </p:nvSpPr>
          <p:spPr>
            <a:xfrm>
              <a:off x="9399270" y="5499878"/>
              <a:ext cx="192406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382E7A-D064-47FB-B480-DBD51EECAB4B}"/>
                </a:ext>
              </a:extLst>
            </p:cNvPr>
            <p:cNvSpPr/>
            <p:nvPr/>
          </p:nvSpPr>
          <p:spPr>
            <a:xfrm>
              <a:off x="6477034" y="5658872"/>
              <a:ext cx="192406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47AF0E0-F296-4988-A242-99949A46CA85}"/>
                </a:ext>
              </a:extLst>
            </p:cNvPr>
            <p:cNvCxnSpPr>
              <a:cxnSpLocks/>
            </p:cNvCxnSpPr>
            <p:nvPr/>
          </p:nvCxnSpPr>
          <p:spPr>
            <a:xfrm>
              <a:off x="6669440" y="5797849"/>
              <a:ext cx="281429" cy="0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110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데이터에서 가장 핵심이 되는 특성은 </a:t>
            </a:r>
            <a:r>
              <a:rPr lang="ko-KR" altLang="en-US" b="1" dirty="0">
                <a:solidFill>
                  <a:srgbClr val="FF0000"/>
                </a:solidFill>
              </a:rPr>
              <a:t>상품명</a:t>
            </a:r>
            <a:r>
              <a:rPr lang="ko-KR" altLang="en-US" dirty="0"/>
              <a:t>에 있다고 판단</a:t>
            </a:r>
            <a:endParaRPr lang="en-US" altLang="ko-KR" dirty="0"/>
          </a:p>
          <a:p>
            <a:r>
              <a:rPr lang="ko-KR" altLang="en-US" dirty="0"/>
              <a:t>상품명을 추출하기 위해서 자연어처리기술을 활용</a:t>
            </a:r>
            <a:endParaRPr lang="en-US" altLang="ko-KR" dirty="0"/>
          </a:p>
          <a:p>
            <a:pPr lvl="1"/>
            <a:r>
              <a:rPr lang="ko-KR" altLang="en-US" dirty="0"/>
              <a:t>사람이 분류할 수 없는 분량의 상품명들에 대한 특성 추출 자동화</a:t>
            </a:r>
            <a:endParaRPr lang="en-US" altLang="ko-KR" dirty="0"/>
          </a:p>
          <a:p>
            <a:pPr lvl="1"/>
            <a:r>
              <a:rPr lang="ko-KR" altLang="en-US" dirty="0"/>
              <a:t>사람이 확인할 수 없는 자연어 사이의 관계에 대한 대수적 표현과 내재된 표현 추출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623613-5543-48CE-B87B-EAC6F1DE73DB}"/>
              </a:ext>
            </a:extLst>
          </p:cNvPr>
          <p:cNvGrpSpPr/>
          <p:nvPr/>
        </p:nvGrpSpPr>
        <p:grpSpPr>
          <a:xfrm>
            <a:off x="4509913" y="4019669"/>
            <a:ext cx="5245998" cy="1402451"/>
            <a:chOff x="4592616" y="3795977"/>
            <a:chExt cx="5245998" cy="140245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DFCA4A9-9114-46CE-929B-9147689154E5}"/>
                </a:ext>
              </a:extLst>
            </p:cNvPr>
            <p:cNvGrpSpPr/>
            <p:nvPr/>
          </p:nvGrpSpPr>
          <p:grpSpPr>
            <a:xfrm>
              <a:off x="4841840" y="3982916"/>
              <a:ext cx="4996774" cy="1215512"/>
              <a:chOff x="4841840" y="3982916"/>
              <a:chExt cx="4996774" cy="121551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1B1AF8-A4F7-401E-9BA9-DE3F7478A090}"/>
                  </a:ext>
                </a:extLst>
              </p:cNvPr>
              <p:cNvSpPr txBox="1"/>
              <p:nvPr/>
            </p:nvSpPr>
            <p:spPr>
              <a:xfrm>
                <a:off x="5083312" y="3982916"/>
                <a:ext cx="40991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테이트 남성 셀린니트 </a:t>
                </a:r>
                <a:r>
                  <a:rPr lang="en-US" altLang="ko-KR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</a:t>
                </a:r>
                <a:r>
                  <a:rPr lang="ko-KR" altLang="en-US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종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64CC1AA-9E03-49B8-BA38-1756FDE85901}"/>
                  </a:ext>
                </a:extLst>
              </p:cNvPr>
              <p:cNvSpPr/>
              <p:nvPr/>
            </p:nvSpPr>
            <p:spPr>
              <a:xfrm>
                <a:off x="5152292" y="4000500"/>
                <a:ext cx="1069914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F854E4-3B81-451C-AA2F-2DC8C9D0E2C6}"/>
                  </a:ext>
                </a:extLst>
              </p:cNvPr>
              <p:cNvSpPr/>
              <p:nvPr/>
            </p:nvSpPr>
            <p:spPr>
              <a:xfrm>
                <a:off x="6247667" y="4001415"/>
                <a:ext cx="727014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FD580C1-8212-4172-8A95-E47CDE9BAA4A}"/>
                  </a:ext>
                </a:extLst>
              </p:cNvPr>
              <p:cNvSpPr/>
              <p:nvPr/>
            </p:nvSpPr>
            <p:spPr>
              <a:xfrm>
                <a:off x="7000141" y="4000500"/>
                <a:ext cx="1429483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6E35B9D-BBD9-4787-81E0-4946D7174160}"/>
                  </a:ext>
                </a:extLst>
              </p:cNvPr>
              <p:cNvSpPr/>
              <p:nvPr/>
            </p:nvSpPr>
            <p:spPr>
              <a:xfrm>
                <a:off x="8455084" y="4001415"/>
                <a:ext cx="634147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73782BF-A5C8-4B11-92F4-AB736C7BAE72}"/>
                  </a:ext>
                </a:extLst>
              </p:cNvPr>
              <p:cNvCxnSpPr>
                <a:cxnSpLocks/>
                <a:stCxn id="6" idx="2"/>
                <a:endCxn id="22" idx="0"/>
              </p:cNvCxnSpPr>
              <p:nvPr/>
            </p:nvCxnSpPr>
            <p:spPr>
              <a:xfrm flipH="1">
                <a:off x="5344542" y="4475284"/>
                <a:ext cx="342707" cy="3493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71758694-EBC3-44B1-A99E-DF2DCF0F1C09}"/>
                  </a:ext>
                </a:extLst>
              </p:cNvPr>
              <p:cNvCxnSpPr>
                <a:cxnSpLocks/>
                <a:stCxn id="7" idx="2"/>
                <a:endCxn id="25" idx="0"/>
              </p:cNvCxnSpPr>
              <p:nvPr/>
            </p:nvCxnSpPr>
            <p:spPr>
              <a:xfrm flipH="1">
                <a:off x="6405991" y="4476199"/>
                <a:ext cx="205183" cy="35289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1346F32-8F6C-4BD2-BC53-5635E2BBB02E}"/>
                  </a:ext>
                </a:extLst>
              </p:cNvPr>
              <p:cNvCxnSpPr>
                <a:cxnSpLocks/>
                <a:stCxn id="8" idx="2"/>
                <a:endCxn id="28" idx="0"/>
              </p:cNvCxnSpPr>
              <p:nvPr/>
            </p:nvCxnSpPr>
            <p:spPr>
              <a:xfrm flipH="1">
                <a:off x="7714882" y="4475284"/>
                <a:ext cx="1" cy="3493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E2990F1-32EE-4434-939C-CD058E3B700B}"/>
                  </a:ext>
                </a:extLst>
              </p:cNvPr>
              <p:cNvCxnSpPr>
                <a:cxnSpLocks/>
                <a:stCxn id="9" idx="2"/>
                <a:endCxn id="31" idx="0"/>
              </p:cNvCxnSpPr>
              <p:nvPr/>
            </p:nvCxnSpPr>
            <p:spPr>
              <a:xfrm>
                <a:off x="8772158" y="4476199"/>
                <a:ext cx="435514" cy="34840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2017DD-0551-425C-AEB5-2DFC2BA8831B}"/>
                  </a:ext>
                </a:extLst>
              </p:cNvPr>
              <p:cNvSpPr txBox="1"/>
              <p:nvPr/>
            </p:nvSpPr>
            <p:spPr>
              <a:xfrm>
                <a:off x="4841840" y="4824601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브랜드명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C30BAC-DB42-4EAC-B493-5D0F7B5EB3EE}"/>
                  </a:ext>
                </a:extLst>
              </p:cNvPr>
              <p:cNvSpPr txBox="1"/>
              <p:nvPr/>
            </p:nvSpPr>
            <p:spPr>
              <a:xfrm>
                <a:off x="6108473" y="4829096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성별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ADAFE0-937E-478A-B7F3-1C9BC12BC56C}"/>
                  </a:ext>
                </a:extLst>
              </p:cNvPr>
              <p:cNvSpPr txBox="1"/>
              <p:nvPr/>
            </p:nvSpPr>
            <p:spPr>
              <a:xfrm>
                <a:off x="7083940" y="4824601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상품의 종류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83D84-1012-49AA-A69E-9075A6C397B6}"/>
                  </a:ext>
                </a:extLst>
              </p:cNvPr>
              <p:cNvSpPr txBox="1"/>
              <p:nvPr/>
            </p:nvSpPr>
            <p:spPr>
              <a:xfrm>
                <a:off x="8576730" y="4824601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상품의 갯수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FCC424-8C48-485C-A296-25B8430CC883}"/>
                </a:ext>
              </a:extLst>
            </p:cNvPr>
            <p:cNvSpPr txBox="1"/>
            <p:nvPr/>
          </p:nvSpPr>
          <p:spPr>
            <a:xfrm>
              <a:off x="4592616" y="379597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1346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불용어 제거</a:t>
            </a:r>
            <a:endParaRPr lang="en-US" altLang="ko-KR" b="1" dirty="0"/>
          </a:p>
          <a:p>
            <a:pPr lvl="1"/>
            <a:r>
              <a:rPr lang="ko-KR" altLang="en-US" dirty="0"/>
              <a:t>상품명 분석 과정에서 성능 저해를 불러 일으키는 큰 요소 제거</a:t>
            </a:r>
            <a:endParaRPr lang="en-US" altLang="ko-KR" dirty="0"/>
          </a:p>
          <a:p>
            <a:pPr lvl="1"/>
            <a:r>
              <a:rPr lang="ko-KR" altLang="en-US" dirty="0"/>
              <a:t>더 높은 정확도를 위해 특수문자와 큰 공백들</a:t>
            </a:r>
            <a:r>
              <a:rPr lang="en-US" altLang="ko-KR" dirty="0"/>
              <a:t>, </a:t>
            </a:r>
            <a:r>
              <a:rPr lang="ko-KR" altLang="en-US" dirty="0"/>
              <a:t>낱개의 문자들을 제거</a:t>
            </a:r>
            <a:endParaRPr lang="en-US" altLang="ko-KR" dirty="0"/>
          </a:p>
          <a:p>
            <a:pPr lvl="2"/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그</a:t>
            </a:r>
            <a:r>
              <a:rPr lang="en-US" altLang="ko-KR" dirty="0"/>
              <a:t>(</a:t>
            </a:r>
            <a:r>
              <a:rPr lang="ko-KR" altLang="en-US" dirty="0"/>
              <a:t>관사</a:t>
            </a:r>
            <a:r>
              <a:rPr lang="en-US" altLang="ko-KR" dirty="0"/>
              <a:t>), </a:t>
            </a:r>
            <a:r>
              <a:rPr lang="ko-KR" altLang="en-US" dirty="0"/>
              <a:t>와</a:t>
            </a:r>
            <a:r>
              <a:rPr lang="en-US" altLang="ko-KR" dirty="0"/>
              <a:t>(</a:t>
            </a:r>
            <a:r>
              <a:rPr lang="ko-KR" altLang="en-US" dirty="0"/>
              <a:t>전치사</a:t>
            </a:r>
            <a:r>
              <a:rPr lang="en-US" altLang="ko-KR" dirty="0"/>
              <a:t>), </a:t>
            </a:r>
            <a:r>
              <a:rPr lang="ko-KR" altLang="en-US" dirty="0"/>
              <a:t>그리고</a:t>
            </a:r>
            <a:r>
              <a:rPr lang="en-US" altLang="ko-KR" dirty="0"/>
              <a:t>(</a:t>
            </a:r>
            <a:r>
              <a:rPr lang="ko-KR" altLang="en-US" dirty="0"/>
              <a:t>접속사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형태소 분석</a:t>
            </a:r>
            <a:endParaRPr lang="en-US" altLang="ko-KR" b="1" dirty="0"/>
          </a:p>
          <a:p>
            <a:pPr lvl="1"/>
            <a:r>
              <a:rPr lang="ko-KR" altLang="en-US" dirty="0"/>
              <a:t>한 문장 내에서 각 단어 요소들이 문장 내 어떤 역할을 하고 있는지 분석</a:t>
            </a:r>
            <a:endParaRPr lang="en-US" altLang="ko-KR" dirty="0"/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기반의 한국어 형태소 분석기인 </a:t>
            </a:r>
            <a:r>
              <a:rPr lang="en-US" altLang="ko-KR" dirty="0"/>
              <a:t>Komoran</a:t>
            </a:r>
            <a:r>
              <a:rPr lang="ko-KR" altLang="en-US" dirty="0"/>
              <a:t>을 통하여 형태소 분석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차적으로 고유 상품명에 대해 형태소 분석을 진행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51F402-4871-4702-B94F-F60B073415BF}"/>
              </a:ext>
            </a:extLst>
          </p:cNvPr>
          <p:cNvGrpSpPr/>
          <p:nvPr/>
        </p:nvGrpSpPr>
        <p:grpSpPr>
          <a:xfrm>
            <a:off x="2846845" y="4590076"/>
            <a:ext cx="8572134" cy="1854025"/>
            <a:chOff x="2875590" y="4206608"/>
            <a:chExt cx="8572134" cy="18540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A7C74-D81C-481E-B89A-5158C7187D20}"/>
                </a:ext>
              </a:extLst>
            </p:cNvPr>
            <p:cNvSpPr txBox="1"/>
            <p:nvPr/>
          </p:nvSpPr>
          <p:spPr>
            <a:xfrm>
              <a:off x="3834797" y="4206608"/>
              <a:ext cx="659622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Komoran</a:t>
              </a:r>
              <a:r>
                <a:rPr lang="ko-KR" altLang="en-US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 한국어 형태소 분석기입니다</a:t>
              </a:r>
              <a:r>
                <a:rPr lang="en-US" altLang="ko-KR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1F3166E-CAAC-4553-A7D4-3B2B1696672E}"/>
                </a:ext>
              </a:extLst>
            </p:cNvPr>
            <p:cNvSpPr/>
            <p:nvPr/>
          </p:nvSpPr>
          <p:spPr>
            <a:xfrm>
              <a:off x="3924300" y="4228076"/>
              <a:ext cx="1558926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17178E-3A36-400C-A3BF-47740E1F22CE}"/>
                </a:ext>
              </a:extLst>
            </p:cNvPr>
            <p:cNvSpPr/>
            <p:nvPr/>
          </p:nvSpPr>
          <p:spPr>
            <a:xfrm>
              <a:off x="5483226" y="4228076"/>
              <a:ext cx="365124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89A7758-1BDB-4E7B-91A2-E81B9D336801}"/>
                </a:ext>
              </a:extLst>
            </p:cNvPr>
            <p:cNvSpPr/>
            <p:nvPr/>
          </p:nvSpPr>
          <p:spPr>
            <a:xfrm>
              <a:off x="5891212" y="4228076"/>
              <a:ext cx="1042987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F88B802-BEC0-4138-8EBF-6A3D782FE357}"/>
                </a:ext>
              </a:extLst>
            </p:cNvPr>
            <p:cNvSpPr/>
            <p:nvPr/>
          </p:nvSpPr>
          <p:spPr>
            <a:xfrm>
              <a:off x="6977061" y="4228076"/>
              <a:ext cx="1093789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0CACC5B-84A6-4A1D-A7A4-87A38408CECA}"/>
                </a:ext>
              </a:extLst>
            </p:cNvPr>
            <p:cNvSpPr/>
            <p:nvPr/>
          </p:nvSpPr>
          <p:spPr>
            <a:xfrm>
              <a:off x="8113712" y="4228076"/>
              <a:ext cx="1033463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D8179D-C216-471E-923C-A2A2853BF063}"/>
                </a:ext>
              </a:extLst>
            </p:cNvPr>
            <p:cNvSpPr/>
            <p:nvPr/>
          </p:nvSpPr>
          <p:spPr>
            <a:xfrm>
              <a:off x="9147175" y="4228076"/>
              <a:ext cx="1146175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8922920-D4F2-44DD-93FA-63E56CFE999D}"/>
                </a:ext>
              </a:extLst>
            </p:cNvPr>
            <p:cNvCxnSpPr>
              <a:cxnSpLocks/>
              <a:stCxn id="26" idx="2"/>
              <a:endCxn id="35" idx="0"/>
            </p:cNvCxnSpPr>
            <p:nvPr/>
          </p:nvCxnSpPr>
          <p:spPr>
            <a:xfrm flipH="1">
              <a:off x="3507334" y="4702860"/>
              <a:ext cx="1196429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61D02F-545D-429C-815F-684E0DE925C5}"/>
                </a:ext>
              </a:extLst>
            </p:cNvPr>
            <p:cNvSpPr txBox="1"/>
            <p:nvPr/>
          </p:nvSpPr>
          <p:spPr>
            <a:xfrm>
              <a:off x="2875590" y="5147757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외국어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(SL)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11B99DF-8524-406B-AE6A-A8ABCB5C6C89}"/>
                </a:ext>
              </a:extLst>
            </p:cNvPr>
            <p:cNvCxnSpPr>
              <a:cxnSpLocks/>
              <a:stCxn id="27" idx="2"/>
              <a:endCxn id="37" idx="0"/>
            </p:cNvCxnSpPr>
            <p:nvPr/>
          </p:nvCxnSpPr>
          <p:spPr>
            <a:xfrm flipH="1">
              <a:off x="5273987" y="4702860"/>
              <a:ext cx="391801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F7D6E8-F88F-4BF4-9414-F35B90AFE113}"/>
                </a:ext>
              </a:extLst>
            </p:cNvPr>
            <p:cNvSpPr txBox="1"/>
            <p:nvPr/>
          </p:nvSpPr>
          <p:spPr>
            <a:xfrm>
              <a:off x="4652663" y="5147757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보조사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(JX)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A5E26DCB-CCDE-4A6C-B84B-C7992D64AAB3}"/>
                </a:ext>
              </a:extLst>
            </p:cNvPr>
            <p:cNvCxnSpPr>
              <a:cxnSpLocks/>
              <a:stCxn id="29" idx="2"/>
              <a:endCxn id="45" idx="0"/>
            </p:cNvCxnSpPr>
            <p:nvPr/>
          </p:nvCxnSpPr>
          <p:spPr>
            <a:xfrm>
              <a:off x="6412706" y="4702860"/>
              <a:ext cx="458117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510D2838-1A80-4E07-9EAA-4E7045CB8707}"/>
                </a:ext>
              </a:extLst>
            </p:cNvPr>
            <p:cNvCxnSpPr>
              <a:cxnSpLocks/>
              <a:stCxn id="30" idx="2"/>
              <a:endCxn id="45" idx="0"/>
            </p:cNvCxnSpPr>
            <p:nvPr/>
          </p:nvCxnSpPr>
          <p:spPr>
            <a:xfrm flipH="1">
              <a:off x="6870823" y="4702860"/>
              <a:ext cx="653133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CE78D23-F918-4C90-B429-B5EC0C680996}"/>
                </a:ext>
              </a:extLst>
            </p:cNvPr>
            <p:cNvCxnSpPr>
              <a:cxnSpLocks/>
              <a:stCxn id="32" idx="2"/>
              <a:endCxn id="46" idx="0"/>
            </p:cNvCxnSpPr>
            <p:nvPr/>
          </p:nvCxnSpPr>
          <p:spPr>
            <a:xfrm flipH="1">
              <a:off x="8630443" y="4702860"/>
              <a:ext cx="1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FBB62178-C85E-4894-836C-EE94552A0513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9720263" y="4702860"/>
              <a:ext cx="805574" cy="43444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CDB4DB-FC78-44C5-811C-99AA1B4633D8}"/>
                </a:ext>
              </a:extLst>
            </p:cNvPr>
            <p:cNvSpPr txBox="1"/>
            <p:nvPr/>
          </p:nvSpPr>
          <p:spPr>
            <a:xfrm>
              <a:off x="6034696" y="5147757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고유명사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(NNP)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379F99-58D0-4742-904B-E44B367E892D}"/>
                </a:ext>
              </a:extLst>
            </p:cNvPr>
            <p:cNvSpPr txBox="1"/>
            <p:nvPr/>
          </p:nvSpPr>
          <p:spPr>
            <a:xfrm>
              <a:off x="7794316" y="5147757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일반명사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(NNP)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1A635E-5849-45D9-A48D-B96D66B51214}"/>
                </a:ext>
              </a:extLst>
            </p:cNvPr>
            <p:cNvSpPr txBox="1"/>
            <p:nvPr/>
          </p:nvSpPr>
          <p:spPr>
            <a:xfrm>
              <a:off x="9603950" y="5137303"/>
              <a:ext cx="18437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긍정지정사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(VCP)</a:t>
              </a:r>
            </a:p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</a:t>
              </a:r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종결어미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(EF)</a:t>
              </a:r>
            </a:p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</a:t>
              </a:r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마침표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(SF)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C35C465-B76B-48BE-AAA6-C2AADF2BF92D}"/>
              </a:ext>
            </a:extLst>
          </p:cNvPr>
          <p:cNvSpPr txBox="1"/>
          <p:nvPr/>
        </p:nvSpPr>
        <p:spPr>
          <a:xfrm>
            <a:off x="3363717" y="440541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652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임베딩 벡터 생성</a:t>
            </a:r>
            <a:endParaRPr lang="en-US" altLang="ko-KR" b="1" dirty="0"/>
          </a:p>
          <a:p>
            <a:pPr lvl="1"/>
            <a:r>
              <a:rPr lang="en-US" altLang="ko-KR" dirty="0"/>
              <a:t>Word2Vec </a:t>
            </a:r>
            <a:r>
              <a:rPr lang="ko-KR" altLang="en-US" dirty="0"/>
              <a:t>모델을 이용하여 상품명으로부터 유의미한 단어들을 파생변수 추출</a:t>
            </a:r>
            <a:endParaRPr lang="en-US" altLang="ko-KR" dirty="0"/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차원 공간으로 상품명을 매핑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3D5D72-E531-476F-A4C5-5D9D19776115}"/>
              </a:ext>
            </a:extLst>
          </p:cNvPr>
          <p:cNvGrpSpPr/>
          <p:nvPr/>
        </p:nvGrpSpPr>
        <p:grpSpPr>
          <a:xfrm>
            <a:off x="3932065" y="3036537"/>
            <a:ext cx="6401693" cy="2682629"/>
            <a:chOff x="3932065" y="2373034"/>
            <a:chExt cx="6401693" cy="26826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C94B1BF-4268-4C5C-B46B-49CFB3E4D502}"/>
                </a:ext>
              </a:extLst>
            </p:cNvPr>
            <p:cNvGrpSpPr/>
            <p:nvPr/>
          </p:nvGrpSpPr>
          <p:grpSpPr>
            <a:xfrm>
              <a:off x="4509913" y="2373034"/>
              <a:ext cx="5245998" cy="1402451"/>
              <a:chOff x="4592616" y="3795977"/>
              <a:chExt cx="5245998" cy="14024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CDD76FC-C36F-41B6-9F14-35D29ACEA036}"/>
                  </a:ext>
                </a:extLst>
              </p:cNvPr>
              <p:cNvGrpSpPr/>
              <p:nvPr/>
            </p:nvGrpSpPr>
            <p:grpSpPr>
              <a:xfrm>
                <a:off x="4841840" y="3982916"/>
                <a:ext cx="4996774" cy="1215512"/>
                <a:chOff x="4841840" y="3982916"/>
                <a:chExt cx="4996774" cy="121551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036C2BB-D7D5-4D14-AFD6-F69F88C67B4D}"/>
                    </a:ext>
                  </a:extLst>
                </p:cNvPr>
                <p:cNvSpPr txBox="1"/>
                <p:nvPr/>
              </p:nvSpPr>
              <p:spPr>
                <a:xfrm>
                  <a:off x="5083312" y="3982916"/>
                  <a:ext cx="409919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테이트 남성 셀린니트 </a:t>
                  </a:r>
                  <a:r>
                    <a:rPr lang="en-US" altLang="ko-KR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</a:t>
                  </a:r>
                  <a:r>
                    <a:rPr lang="ko-KR" altLang="en-US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종</a:t>
                  </a: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599B73C7-3F32-465E-A583-9A03ED34B835}"/>
                    </a:ext>
                  </a:extLst>
                </p:cNvPr>
                <p:cNvSpPr/>
                <p:nvPr/>
              </p:nvSpPr>
              <p:spPr>
                <a:xfrm>
                  <a:off x="5152292" y="4000500"/>
                  <a:ext cx="1069914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6957F78-A782-4B3B-9C8E-AF1EA177DA93}"/>
                    </a:ext>
                  </a:extLst>
                </p:cNvPr>
                <p:cNvSpPr/>
                <p:nvPr/>
              </p:nvSpPr>
              <p:spPr>
                <a:xfrm>
                  <a:off x="6247667" y="4001415"/>
                  <a:ext cx="727014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4441334-E91E-402B-85F1-483DB4F42C51}"/>
                    </a:ext>
                  </a:extLst>
                </p:cNvPr>
                <p:cNvSpPr/>
                <p:nvPr/>
              </p:nvSpPr>
              <p:spPr>
                <a:xfrm>
                  <a:off x="7000141" y="4000500"/>
                  <a:ext cx="1429483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1817970-6361-4729-A1B9-52D3A119FC7F}"/>
                    </a:ext>
                  </a:extLst>
                </p:cNvPr>
                <p:cNvSpPr/>
                <p:nvPr/>
              </p:nvSpPr>
              <p:spPr>
                <a:xfrm>
                  <a:off x="8455084" y="4001415"/>
                  <a:ext cx="634147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1F7409D-0799-46CA-A642-ACB08E7D0656}"/>
                    </a:ext>
                  </a:extLst>
                </p:cNvPr>
                <p:cNvCxnSpPr>
                  <a:cxnSpLocks/>
                  <a:stCxn id="11" idx="2"/>
                  <a:endCxn id="19" idx="0"/>
                </p:cNvCxnSpPr>
                <p:nvPr/>
              </p:nvCxnSpPr>
              <p:spPr>
                <a:xfrm flipH="1">
                  <a:off x="5344542" y="4475284"/>
                  <a:ext cx="342707" cy="34931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D373022D-4597-438E-ADC8-8F41A97A373C}"/>
                    </a:ext>
                  </a:extLst>
                </p:cNvPr>
                <p:cNvCxnSpPr>
                  <a:cxnSpLocks/>
                  <a:stCxn id="12" idx="2"/>
                  <a:endCxn id="20" idx="0"/>
                </p:cNvCxnSpPr>
                <p:nvPr/>
              </p:nvCxnSpPr>
              <p:spPr>
                <a:xfrm flipH="1">
                  <a:off x="6405991" y="4476199"/>
                  <a:ext cx="205183" cy="35289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F613E707-2B7B-4F42-B2E4-2AC5E6C1394F}"/>
                    </a:ext>
                  </a:extLst>
                </p:cNvPr>
                <p:cNvCxnSpPr>
                  <a:cxnSpLocks/>
                  <a:stCxn id="13" idx="2"/>
                  <a:endCxn id="21" idx="0"/>
                </p:cNvCxnSpPr>
                <p:nvPr/>
              </p:nvCxnSpPr>
              <p:spPr>
                <a:xfrm flipH="1">
                  <a:off x="7714882" y="4475284"/>
                  <a:ext cx="1" cy="34931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0440A709-006E-4F14-8C88-23D580BB1757}"/>
                    </a:ext>
                  </a:extLst>
                </p:cNvPr>
                <p:cNvCxnSpPr>
                  <a:cxnSpLocks/>
                  <a:stCxn id="14" idx="2"/>
                  <a:endCxn id="22" idx="0"/>
                </p:cNvCxnSpPr>
                <p:nvPr/>
              </p:nvCxnSpPr>
              <p:spPr>
                <a:xfrm>
                  <a:off x="8772158" y="4476199"/>
                  <a:ext cx="435514" cy="34840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25534B1-F8E7-4613-A911-7340DDC2140B}"/>
                    </a:ext>
                  </a:extLst>
                </p:cNvPr>
                <p:cNvSpPr txBox="1"/>
                <p:nvPr/>
              </p:nvSpPr>
              <p:spPr>
                <a:xfrm>
                  <a:off x="4841840" y="4824601"/>
                  <a:ext cx="1005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브랜드명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DF61C4-2FAE-4DBF-8471-01EB983B0BC4}"/>
                    </a:ext>
                  </a:extLst>
                </p:cNvPr>
                <p:cNvSpPr txBox="1"/>
                <p:nvPr/>
              </p:nvSpPr>
              <p:spPr>
                <a:xfrm>
                  <a:off x="6108473" y="4829096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성별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4D593-FD72-4A1C-AB1E-BA61460EAEDB}"/>
                    </a:ext>
                  </a:extLst>
                </p:cNvPr>
                <p:cNvSpPr txBox="1"/>
                <p:nvPr/>
              </p:nvSpPr>
              <p:spPr>
                <a:xfrm>
                  <a:off x="7083940" y="4824601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상품의 종류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A7C082B-B9BB-45B5-8FE7-328CCFC3AAA8}"/>
                    </a:ext>
                  </a:extLst>
                </p:cNvPr>
                <p:cNvSpPr txBox="1"/>
                <p:nvPr/>
              </p:nvSpPr>
              <p:spPr>
                <a:xfrm>
                  <a:off x="8576730" y="4824601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상품의 갯수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F9FF1E-8957-4D70-BC06-D1A068C272CF}"/>
                  </a:ext>
                </a:extLst>
              </p:cNvPr>
              <p:cNvSpPr txBox="1"/>
              <p:nvPr/>
            </p:nvSpPr>
            <p:spPr>
              <a:xfrm>
                <a:off x="4592616" y="3795977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</a:t>
                </a:r>
                <a:endPara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76E3058-B70A-42E9-85FE-8D3583F0D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628"/>
            <a:stretch/>
          </p:blipFill>
          <p:spPr>
            <a:xfrm>
              <a:off x="3932065" y="4910986"/>
              <a:ext cx="6401693" cy="144677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B1794A2-47F0-4AAC-9408-ACFA2ACC3D6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4610100" y="3770990"/>
              <a:ext cx="651739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517D7EB-6E85-4128-9DE2-BBD6E0977C3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6237306" y="3775485"/>
              <a:ext cx="85982" cy="113100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6848BFC-9615-4164-9F72-D17D0178C644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7632179" y="3770990"/>
              <a:ext cx="0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26BFD7-5352-4ED7-9919-350649EDCB68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9124969" y="3770990"/>
              <a:ext cx="728810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8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PCA</a:t>
            </a:r>
            <a:r>
              <a:rPr lang="ko-KR" altLang="en-US" b="1" dirty="0"/>
              <a:t>를 통해서 차원 축소</a:t>
            </a:r>
            <a:endParaRPr lang="en-US" altLang="ko-KR" b="1" dirty="0"/>
          </a:p>
          <a:p>
            <a:pPr lvl="1"/>
            <a:r>
              <a:rPr lang="ko-KR" altLang="en-US" dirty="0"/>
              <a:t>모델이 데이터를 해석하는 능력에 있어서 변수의 수를 조절해줄 필요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C78A811-582F-4115-8646-D0EF6479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12" y="2081491"/>
            <a:ext cx="5608999" cy="46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0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특성 공학</a:t>
            </a:r>
            <a:br>
              <a:rPr kumimoji="1" lang="en-US" altLang="ko-KR" dirty="0"/>
            </a:br>
            <a:r>
              <a:rPr kumimoji="1" lang="en-US" altLang="ko-KR" sz="2800" dirty="0"/>
              <a:t>Feature Engineering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34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1294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네이버 트랜드 결합</a:t>
            </a: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35</a:t>
            </a:fld>
            <a:endParaRPr kumimoji="1" lang="ko-Kore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2A3485-E86B-43AD-9788-6B85E97E6736}"/>
              </a:ext>
            </a:extLst>
          </p:cNvPr>
          <p:cNvGrpSpPr/>
          <p:nvPr/>
        </p:nvGrpSpPr>
        <p:grpSpPr>
          <a:xfrm>
            <a:off x="3160064" y="4215589"/>
            <a:ext cx="3267075" cy="2337536"/>
            <a:chOff x="3314700" y="4386837"/>
            <a:chExt cx="3267075" cy="23375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A511B7-4AFF-4261-ADA2-6CDF415FE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4700" y="4386837"/>
              <a:ext cx="3267075" cy="20572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A4EE1D-F5D9-4F55-8AFE-7E798EE66FE2}"/>
                </a:ext>
              </a:extLst>
            </p:cNvPr>
            <p:cNvSpPr txBox="1"/>
            <p:nvPr/>
          </p:nvSpPr>
          <p:spPr>
            <a:xfrm>
              <a:off x="4094477" y="6416596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트랜드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3C387A-03B3-4220-8FA2-43304EE585F0}"/>
              </a:ext>
            </a:extLst>
          </p:cNvPr>
          <p:cNvGrpSpPr/>
          <p:nvPr/>
        </p:nvGrpSpPr>
        <p:grpSpPr>
          <a:xfrm>
            <a:off x="3160064" y="1791023"/>
            <a:ext cx="3267075" cy="2258295"/>
            <a:chOff x="3314698" y="2083291"/>
            <a:chExt cx="3267075" cy="22582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2DAB9C5-5209-4B2A-B049-3A4FF0B06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698" y="2083291"/>
              <a:ext cx="3267075" cy="196602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9F5C3-DC6B-492D-9285-2B5C1F590340}"/>
                </a:ext>
              </a:extLst>
            </p:cNvPr>
            <p:cNvSpPr txBox="1"/>
            <p:nvPr/>
          </p:nvSpPr>
          <p:spPr>
            <a:xfrm>
              <a:off x="4435113" y="4033809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90CD1E7-37B0-439C-B841-EBF5FCB3C8EA}"/>
              </a:ext>
            </a:extLst>
          </p:cNvPr>
          <p:cNvGrpSpPr/>
          <p:nvPr/>
        </p:nvGrpSpPr>
        <p:grpSpPr>
          <a:xfrm>
            <a:off x="7371458" y="2796543"/>
            <a:ext cx="4482415" cy="2838092"/>
            <a:chOff x="7666794" y="2571750"/>
            <a:chExt cx="4482415" cy="283809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0733DAF-0CD9-4A5D-BD4A-EC5EBD30D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6794" y="2571750"/>
              <a:ext cx="4482415" cy="228056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C9D32E-1099-415C-8B59-5812B4FC6205}"/>
                </a:ext>
              </a:extLst>
            </p:cNvPr>
            <p:cNvSpPr txBox="1"/>
            <p:nvPr/>
          </p:nvSpPr>
          <p:spPr>
            <a:xfrm>
              <a:off x="8713603" y="4886622"/>
              <a:ext cx="23887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트랜드 데이터와 결합된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428C150-8875-4318-8AA5-F5A965DCBEC8}"/>
              </a:ext>
            </a:extLst>
          </p:cNvPr>
          <p:cNvSpPr/>
          <p:nvPr/>
        </p:nvSpPr>
        <p:spPr>
          <a:xfrm rot="2382948">
            <a:off x="6485365" y="2955982"/>
            <a:ext cx="819150" cy="238871"/>
          </a:xfrm>
          <a:prstGeom prst="rightArrow">
            <a:avLst/>
          </a:prstGeom>
          <a:solidFill>
            <a:srgbClr val="F1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A390238-AAC7-47E0-B0DE-6E18EDAFAEDC}"/>
              </a:ext>
            </a:extLst>
          </p:cNvPr>
          <p:cNvSpPr/>
          <p:nvPr/>
        </p:nvSpPr>
        <p:spPr>
          <a:xfrm rot="19335742">
            <a:off x="6479736" y="4964088"/>
            <a:ext cx="819150" cy="238871"/>
          </a:xfrm>
          <a:prstGeom prst="rightArrow">
            <a:avLst/>
          </a:prstGeom>
          <a:solidFill>
            <a:srgbClr val="F1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E21E8D-BAEC-484C-B024-BB3F651353B9}"/>
              </a:ext>
            </a:extLst>
          </p:cNvPr>
          <p:cNvSpPr/>
          <p:nvPr/>
        </p:nvSpPr>
        <p:spPr>
          <a:xfrm>
            <a:off x="11582754" y="2901138"/>
            <a:ext cx="271119" cy="2175971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AF11C6-236A-4950-A131-3E12BB207CAA}"/>
              </a:ext>
            </a:extLst>
          </p:cNvPr>
          <p:cNvSpPr/>
          <p:nvPr/>
        </p:nvSpPr>
        <p:spPr>
          <a:xfrm>
            <a:off x="5391868" y="1760855"/>
            <a:ext cx="271119" cy="1845945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AC2371-ABA3-4CDD-80F8-87CFD7F3ADAC}"/>
              </a:ext>
            </a:extLst>
          </p:cNvPr>
          <p:cNvSpPr/>
          <p:nvPr/>
        </p:nvSpPr>
        <p:spPr>
          <a:xfrm>
            <a:off x="3629839" y="4215589"/>
            <a:ext cx="2797299" cy="272767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75E788-78A0-4BD0-9AB7-301703BECA3B}"/>
              </a:ext>
            </a:extLst>
          </p:cNvPr>
          <p:cNvSpPr/>
          <p:nvPr/>
        </p:nvSpPr>
        <p:spPr>
          <a:xfrm>
            <a:off x="3160064" y="1732348"/>
            <a:ext cx="634696" cy="184594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661F05-A83E-4222-9430-C501A0AA54E5}"/>
              </a:ext>
            </a:extLst>
          </p:cNvPr>
          <p:cNvSpPr/>
          <p:nvPr/>
        </p:nvSpPr>
        <p:spPr>
          <a:xfrm>
            <a:off x="3193705" y="4215589"/>
            <a:ext cx="402494" cy="184594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69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평일 </a:t>
            </a:r>
            <a:r>
              <a:rPr lang="en-US" altLang="ko-KR" b="1" dirty="0"/>
              <a:t>/ </a:t>
            </a:r>
            <a:r>
              <a:rPr lang="ko-KR" altLang="en-US" b="1" dirty="0"/>
              <a:t>휴일</a:t>
            </a:r>
            <a:endParaRPr lang="en-US" altLang="ko-KR" b="1" dirty="0"/>
          </a:p>
          <a:p>
            <a:pPr lvl="1"/>
            <a:r>
              <a:rPr lang="en-US" altLang="ko-KR" dirty="0"/>
              <a:t>EDA</a:t>
            </a:r>
            <a:r>
              <a:rPr lang="ko-KR" altLang="en-US" dirty="0"/>
              <a:t>에서 주말</a:t>
            </a:r>
            <a:r>
              <a:rPr lang="en-US" altLang="ko-KR" dirty="0"/>
              <a:t>(</a:t>
            </a:r>
            <a:r>
              <a:rPr lang="ko-KR" altLang="en-US" dirty="0"/>
              <a:t>토</a:t>
            </a:r>
            <a:r>
              <a:rPr lang="en-US" altLang="ko-KR" dirty="0"/>
              <a:t>,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에 상품 판매가 높았음</a:t>
            </a:r>
            <a:endParaRPr lang="en-US" altLang="ko-KR" dirty="0"/>
          </a:p>
          <a:p>
            <a:pPr lvl="1"/>
            <a:r>
              <a:rPr lang="ko-KR" altLang="en-US" dirty="0"/>
              <a:t>휴일이 있는 특정 주간에 판매량이 높았음을 이용하여 피처 생성</a:t>
            </a:r>
            <a:endParaRPr lang="en-US" altLang="ko-KR" dirty="0"/>
          </a:p>
          <a:p>
            <a:pPr lvl="1"/>
            <a:r>
              <a:rPr lang="ko-KR" altLang="en-US" dirty="0"/>
              <a:t>휴일에 따른 상품 판매차이를 고려</a:t>
            </a:r>
            <a:endParaRPr lang="en-US" altLang="ko-KR" b="1" dirty="0"/>
          </a:p>
          <a:p>
            <a:r>
              <a:rPr lang="ko-KR" altLang="en-US" b="1" dirty="0"/>
              <a:t>남성 </a:t>
            </a:r>
            <a:r>
              <a:rPr lang="en-US" altLang="ko-KR" b="1" dirty="0"/>
              <a:t>/ </a:t>
            </a:r>
            <a:r>
              <a:rPr lang="ko-KR" altLang="en-US" b="1" dirty="0"/>
              <a:t>여성</a:t>
            </a:r>
            <a:endParaRPr lang="en-US" altLang="ko-KR" b="1" dirty="0"/>
          </a:p>
          <a:p>
            <a:pPr lvl="1"/>
            <a:r>
              <a:rPr lang="ko-KR" altLang="en-US" dirty="0"/>
              <a:t>같은 상품</a:t>
            </a:r>
            <a:r>
              <a:rPr lang="en-US" altLang="ko-KR" dirty="0"/>
              <a:t>(</a:t>
            </a:r>
            <a:r>
              <a:rPr lang="ko-KR" altLang="en-US" dirty="0"/>
              <a:t>주로 의류</a:t>
            </a:r>
            <a:r>
              <a:rPr lang="en-US" altLang="ko-KR" dirty="0"/>
              <a:t>)</a:t>
            </a:r>
            <a:r>
              <a:rPr lang="ko-KR" altLang="en-US" dirty="0"/>
              <a:t>일지라도</a:t>
            </a:r>
            <a:r>
              <a:rPr lang="en-US" altLang="ko-KR" dirty="0"/>
              <a:t>, </a:t>
            </a:r>
            <a:r>
              <a:rPr lang="ko-KR" altLang="en-US" dirty="0"/>
              <a:t>남성</a:t>
            </a:r>
            <a:r>
              <a:rPr lang="en-US" altLang="ko-KR" dirty="0"/>
              <a:t>/</a:t>
            </a:r>
            <a:r>
              <a:rPr lang="ko-KR" altLang="en-US" dirty="0"/>
              <a:t>여성에 따라 상품의 판매량이 다른 것을 확인</a:t>
            </a:r>
            <a:endParaRPr lang="en-US" altLang="ko-KR" dirty="0"/>
          </a:p>
          <a:p>
            <a:pPr lvl="1"/>
            <a:r>
              <a:rPr lang="ko-KR" altLang="en-US" dirty="0"/>
              <a:t>성별에 따른 상품 판매차이를 고려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36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666B2-DC55-4188-9F2B-7CEB1A3E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19" y="4472408"/>
            <a:ext cx="7972425" cy="1314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1AC0ED-9936-464F-91C9-6E16F24A71DB}"/>
              </a:ext>
            </a:extLst>
          </p:cNvPr>
          <p:cNvSpPr/>
          <p:nvPr/>
        </p:nvSpPr>
        <p:spPr>
          <a:xfrm>
            <a:off x="7601683" y="4489992"/>
            <a:ext cx="342900" cy="1314450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AF95FB-34C4-4580-9058-56370733548B}"/>
              </a:ext>
            </a:extLst>
          </p:cNvPr>
          <p:cNvSpPr/>
          <p:nvPr/>
        </p:nvSpPr>
        <p:spPr>
          <a:xfrm>
            <a:off x="10182958" y="4489992"/>
            <a:ext cx="1060794" cy="1296866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32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무이자 </a:t>
            </a:r>
            <a:r>
              <a:rPr lang="en-US" altLang="ko-KR" b="1" dirty="0"/>
              <a:t>/ </a:t>
            </a:r>
            <a:r>
              <a:rPr lang="ko-KR" altLang="en-US" b="1" dirty="0"/>
              <a:t>일시불</a:t>
            </a:r>
            <a:endParaRPr lang="en-US" altLang="ko-KR" b="1" dirty="0"/>
          </a:p>
          <a:p>
            <a:pPr lvl="1"/>
            <a:r>
              <a:rPr lang="ko-KR" altLang="en-US" dirty="0"/>
              <a:t>가전과 같이 판매가격이 높은 상품들은 구입 방법으로 무이자</a:t>
            </a:r>
            <a:r>
              <a:rPr lang="en-US" altLang="ko-KR" dirty="0"/>
              <a:t>, </a:t>
            </a:r>
            <a:r>
              <a:rPr lang="ko-KR" altLang="en-US" dirty="0"/>
              <a:t>일시불 선택가능</a:t>
            </a:r>
            <a:endParaRPr lang="en-US" altLang="ko-KR" dirty="0"/>
          </a:p>
          <a:p>
            <a:pPr lvl="1"/>
            <a:r>
              <a:rPr lang="ko-KR" altLang="en-US" dirty="0"/>
              <a:t>일시불이 무이자보다 가격이 저렴</a:t>
            </a:r>
            <a:endParaRPr lang="en-US" altLang="ko-KR" b="1" dirty="0"/>
          </a:p>
          <a:p>
            <a:r>
              <a:rPr lang="ko-KR" altLang="en-US" b="1" dirty="0"/>
              <a:t>상품별 방영 횟수</a:t>
            </a:r>
            <a:endParaRPr lang="en-US" altLang="ko-KR" b="1" dirty="0"/>
          </a:p>
          <a:p>
            <a:pPr lvl="1"/>
            <a:r>
              <a:rPr lang="ko-KR" altLang="en-US" dirty="0"/>
              <a:t>주력 상품의 경우</a:t>
            </a:r>
            <a:r>
              <a:rPr lang="en-US" altLang="ko-KR" dirty="0"/>
              <a:t>, 1</a:t>
            </a:r>
            <a:r>
              <a:rPr lang="ko-KR" altLang="en-US" dirty="0"/>
              <a:t>회성이 아닌 여러 번 방영을 통해 수익을 극대화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/>
              <a:t>판매횟수와 취급액의 관계를 확인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37</a:t>
            </a:fld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CBD1EC9-614F-4F6D-BD99-DCE325118E2A}"/>
              </a:ext>
            </a:extLst>
          </p:cNvPr>
          <p:cNvGrpSpPr/>
          <p:nvPr/>
        </p:nvGrpSpPr>
        <p:grpSpPr>
          <a:xfrm>
            <a:off x="8499427" y="3527111"/>
            <a:ext cx="3111900" cy="2976271"/>
            <a:chOff x="2984100" y="3838903"/>
            <a:chExt cx="3111900" cy="29762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9152AC-1BED-4BDB-A055-7FF11253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4100" y="3838903"/>
              <a:ext cx="3014273" cy="265707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13D94E-9350-419F-9E12-CE9197B18D96}"/>
                </a:ext>
              </a:extLst>
            </p:cNvPr>
            <p:cNvSpPr/>
            <p:nvPr/>
          </p:nvSpPr>
          <p:spPr>
            <a:xfrm>
              <a:off x="5325322" y="3838903"/>
              <a:ext cx="770678" cy="2754294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9ABECC-706F-4BE1-B003-7736A84BE81E}"/>
                </a:ext>
              </a:extLst>
            </p:cNvPr>
            <p:cNvSpPr txBox="1"/>
            <p:nvPr/>
          </p:nvSpPr>
          <p:spPr>
            <a:xfrm>
              <a:off x="3617439" y="6507397"/>
              <a:ext cx="174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상품별 방영 횟수 예시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36AC88-61DD-459C-9BE6-F880767574B6}"/>
              </a:ext>
            </a:extLst>
          </p:cNvPr>
          <p:cNvGrpSpPr/>
          <p:nvPr/>
        </p:nvGrpSpPr>
        <p:grpSpPr>
          <a:xfrm>
            <a:off x="2709998" y="4393180"/>
            <a:ext cx="5494979" cy="1625532"/>
            <a:chOff x="6460410" y="4434219"/>
            <a:chExt cx="5494979" cy="162553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91ECBE-9AFC-499E-A35A-478AC9E5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0410" y="4434219"/>
              <a:ext cx="5494979" cy="128755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C04ADC-4AF3-4FE0-9C1E-89603922E4D1}"/>
                </a:ext>
              </a:extLst>
            </p:cNvPr>
            <p:cNvSpPr/>
            <p:nvPr/>
          </p:nvSpPr>
          <p:spPr>
            <a:xfrm>
              <a:off x="9214249" y="4434219"/>
              <a:ext cx="396051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ADDBB0-1B33-41E4-84B3-A7BFF83E553A}"/>
                </a:ext>
              </a:extLst>
            </p:cNvPr>
            <p:cNvSpPr/>
            <p:nvPr/>
          </p:nvSpPr>
          <p:spPr>
            <a:xfrm>
              <a:off x="9226949" y="5090697"/>
              <a:ext cx="396051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10D1948-281D-4474-B4EB-331B202BB305}"/>
                </a:ext>
              </a:extLst>
            </p:cNvPr>
            <p:cNvSpPr/>
            <p:nvPr/>
          </p:nvSpPr>
          <p:spPr>
            <a:xfrm>
              <a:off x="11265904" y="4654550"/>
              <a:ext cx="689485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B6C6A89-FC7F-47C3-891E-8F174D97CE8D}"/>
                </a:ext>
              </a:extLst>
            </p:cNvPr>
            <p:cNvSpPr/>
            <p:nvPr/>
          </p:nvSpPr>
          <p:spPr>
            <a:xfrm>
              <a:off x="11265903" y="5293869"/>
              <a:ext cx="689485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521DC1-1CBF-44A1-BFD6-984BC6846E4E}"/>
                </a:ext>
              </a:extLst>
            </p:cNvPr>
            <p:cNvSpPr/>
            <p:nvPr/>
          </p:nvSpPr>
          <p:spPr>
            <a:xfrm>
              <a:off x="10728819" y="4654549"/>
              <a:ext cx="396052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5ADDD1-1580-457E-B927-FB9ABF625ABA}"/>
                </a:ext>
              </a:extLst>
            </p:cNvPr>
            <p:cNvSpPr/>
            <p:nvPr/>
          </p:nvSpPr>
          <p:spPr>
            <a:xfrm>
              <a:off x="10728819" y="5293869"/>
              <a:ext cx="396052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C9BA44-5D4B-464D-8562-589837373CF6}"/>
                </a:ext>
              </a:extLst>
            </p:cNvPr>
            <p:cNvSpPr txBox="1"/>
            <p:nvPr/>
          </p:nvSpPr>
          <p:spPr>
            <a:xfrm>
              <a:off x="8578552" y="5751974"/>
              <a:ext cx="1667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무이자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일시불 예시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712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방송 재핑타임 </a:t>
            </a:r>
            <a:r>
              <a:rPr lang="en-US" altLang="ko-KR" sz="1400" b="1" dirty="0"/>
              <a:t>Zapping Time</a:t>
            </a:r>
            <a:endParaRPr lang="en-US" altLang="ko-KR" b="1" dirty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인기 프로그램이 끝난 뒤 시청자들이 리모컨을 들고 채널을 돌리는 짧은 순간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MBC, JTBC</a:t>
            </a:r>
            <a:r>
              <a:rPr lang="ko-KR" altLang="en-US" dirty="0"/>
              <a:t>의 사이에 있으므로</a:t>
            </a:r>
            <a:r>
              <a:rPr lang="en-US" altLang="ko-KR" dirty="0"/>
              <a:t>, </a:t>
            </a:r>
            <a:r>
              <a:rPr lang="ko-KR" altLang="en-US" dirty="0"/>
              <a:t>해당 채널들의 주요 방영표를 참고하여 이들을 재핑타임 확인가능</a:t>
            </a:r>
            <a:endParaRPr lang="en-US" altLang="ko-KR" dirty="0"/>
          </a:p>
          <a:p>
            <a:r>
              <a:rPr lang="ko-KR" altLang="en-US" b="1" dirty="0"/>
              <a:t>방송 골든타임 </a:t>
            </a:r>
            <a:r>
              <a:rPr lang="en-US" altLang="ko-KR" sz="1400" b="1" dirty="0"/>
              <a:t>Golden Time</a:t>
            </a:r>
            <a:endParaRPr lang="en-US" altLang="ko-KR" b="1" dirty="0"/>
          </a:p>
          <a:p>
            <a:pPr lvl="1"/>
            <a:r>
              <a:rPr lang="ko-KR" altLang="en-US" dirty="0"/>
              <a:t>시청취율이 높아서 광고비가 가장 비싼 방송 시간대</a:t>
            </a:r>
            <a:endParaRPr lang="en-US" altLang="ko-KR" dirty="0"/>
          </a:p>
          <a:p>
            <a:pPr lvl="1"/>
            <a:r>
              <a:rPr lang="ko-KR" altLang="en-US" dirty="0"/>
              <a:t>평일은 오후 </a:t>
            </a:r>
            <a:r>
              <a:rPr lang="en-US" altLang="ko-KR" dirty="0"/>
              <a:t>8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밤 </a:t>
            </a:r>
            <a:r>
              <a:rPr lang="en-US" altLang="ko-KR" dirty="0"/>
              <a:t>12</a:t>
            </a:r>
            <a:r>
              <a:rPr lang="ko-KR" altLang="en-US" dirty="0"/>
              <a:t>시 사이</a:t>
            </a:r>
            <a:r>
              <a:rPr lang="en-US" altLang="ko-KR" dirty="0"/>
              <a:t>, </a:t>
            </a:r>
            <a:r>
              <a:rPr lang="ko-KR" altLang="en-US" dirty="0"/>
              <a:t>토요일은 오후 </a:t>
            </a:r>
            <a:r>
              <a:rPr lang="en-US" altLang="ko-KR" dirty="0"/>
              <a:t>7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오후 </a:t>
            </a:r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사이</a:t>
            </a:r>
            <a:r>
              <a:rPr lang="en-US" altLang="ko-KR" dirty="0"/>
              <a:t>, </a:t>
            </a:r>
            <a:r>
              <a:rPr lang="ko-KR" altLang="en-US" dirty="0"/>
              <a:t>일요일은 오후 </a:t>
            </a:r>
            <a:r>
              <a:rPr lang="en-US" altLang="ko-KR" dirty="0"/>
              <a:t>6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오후 </a:t>
            </a:r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사이가 황금시간대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38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14229-F86C-4028-96BD-CC114E1D395F}"/>
              </a:ext>
            </a:extLst>
          </p:cNvPr>
          <p:cNvSpPr txBox="1"/>
          <p:nvPr/>
        </p:nvSpPr>
        <p:spPr>
          <a:xfrm>
            <a:off x="2373922" y="6304002"/>
            <a:ext cx="5284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2"/>
              </a:rPr>
              <a:t>http://plus.hankyung.com/apps/newsinside.view?aid=202003096861A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https://ko.wikipedia.org/wiki/%ED%99%A9%EA%B8%88%EC%8B%9C%EA%B0%84%EB%8C%80</a:t>
            </a:r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509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선택하기 </a:t>
            </a:r>
            <a:r>
              <a:rPr lang="en-US" altLang="ko-KR" sz="1400" dirty="0"/>
              <a:t>Feature Selection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생성된 피처들 사이의 상관계수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39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6AC59D-0AC9-4EF4-9A82-BFC275D2E32D}"/>
              </a:ext>
            </a:extLst>
          </p:cNvPr>
          <p:cNvGrpSpPr/>
          <p:nvPr/>
        </p:nvGrpSpPr>
        <p:grpSpPr>
          <a:xfrm>
            <a:off x="3421793" y="1635720"/>
            <a:ext cx="7246026" cy="5183775"/>
            <a:chOff x="2357924" y="1635720"/>
            <a:chExt cx="7246026" cy="51837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AB0BE3E-AFAC-4C00-8BDB-6C6DE905A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565" y="1635720"/>
              <a:ext cx="4947385" cy="518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A26963-F026-45CD-B404-288D26CDE96C}"/>
                </a:ext>
              </a:extLst>
            </p:cNvPr>
            <p:cNvSpPr/>
            <p:nvPr/>
          </p:nvSpPr>
          <p:spPr>
            <a:xfrm>
              <a:off x="4879974" y="2147742"/>
              <a:ext cx="4085431" cy="938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A0B038-8FAC-4135-8AAD-E66525697176}"/>
                </a:ext>
              </a:extLst>
            </p:cNvPr>
            <p:cNvSpPr txBox="1"/>
            <p:nvPr/>
          </p:nvSpPr>
          <p:spPr>
            <a:xfrm>
              <a:off x="2357924" y="2555993"/>
              <a:ext cx="18277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취급액은 앞서 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자연어 처리된 피처와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상대적으로 상관계수가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높은 것을 확인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1A31303-2CE8-4A81-9C82-BE3A439B186E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3271796" y="2194646"/>
              <a:ext cx="1608178" cy="36134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559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67A0E-7A86-5048-8D79-ADBB6B132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데이터 설명 </a:t>
            </a:r>
            <a:r>
              <a:rPr kumimoji="1" lang="en-US" altLang="ko-KR" sz="1400" dirty="0"/>
              <a:t>Data Description</a:t>
            </a:r>
            <a:endParaRPr kumimoji="1" lang="en-US" altLang="ko-KR" dirty="0"/>
          </a:p>
          <a:p>
            <a:r>
              <a:rPr kumimoji="1" lang="ko-KR" altLang="en-US" dirty="0"/>
              <a:t>탐색적 데이터 분석 </a:t>
            </a:r>
            <a:r>
              <a:rPr kumimoji="1" lang="en-US" altLang="ko-KR" sz="1400" dirty="0"/>
              <a:t>Exploratory Data Analysis</a:t>
            </a:r>
            <a:endParaRPr kumimoji="1" lang="en-US" altLang="ko-KR" dirty="0"/>
          </a:p>
          <a:p>
            <a:r>
              <a:rPr kumimoji="1" lang="ko-KR" altLang="en-US" dirty="0"/>
              <a:t>데이터 전처리 </a:t>
            </a:r>
            <a:r>
              <a:rPr kumimoji="1" lang="en-US" altLang="ko-KR" sz="1400" dirty="0"/>
              <a:t>Data Preprocessing</a:t>
            </a:r>
            <a:endParaRPr kumimoji="1" lang="en-US" altLang="ko-KR" dirty="0"/>
          </a:p>
          <a:p>
            <a:r>
              <a:rPr kumimoji="1" lang="ko-KR" altLang="en-US" dirty="0"/>
              <a:t>특성 공학 </a:t>
            </a:r>
            <a:r>
              <a:rPr kumimoji="1" lang="en-US" altLang="ko-KR" sz="1400" dirty="0"/>
              <a:t>Feature Engineering</a:t>
            </a:r>
            <a:endParaRPr kumimoji="1" lang="en-US" altLang="ko-KR" dirty="0"/>
          </a:p>
          <a:p>
            <a:r>
              <a:rPr kumimoji="1" lang="ko-KR" altLang="en-US" dirty="0"/>
              <a:t>모델링 </a:t>
            </a:r>
            <a:r>
              <a:rPr kumimoji="1" lang="en-US" altLang="ko-KR" sz="1400" dirty="0"/>
              <a:t>Modeling</a:t>
            </a:r>
            <a:endParaRPr kumimoji="1" lang="en-US" altLang="ko-KR" dirty="0"/>
          </a:p>
          <a:p>
            <a:r>
              <a:rPr kumimoji="1" lang="ko-KR" altLang="en-US" dirty="0"/>
              <a:t>성능평가 </a:t>
            </a:r>
            <a:r>
              <a:rPr kumimoji="1" lang="en-US" altLang="ko-KR" sz="1400" dirty="0"/>
              <a:t>Testing</a:t>
            </a:r>
            <a:endParaRPr kumimoji="1" lang="en-US" altLang="ko-KR" dirty="0"/>
          </a:p>
          <a:p>
            <a:r>
              <a:rPr kumimoji="1" lang="ko-KR" altLang="en-US" dirty="0"/>
              <a:t>결론 및 토론 </a:t>
            </a:r>
            <a:r>
              <a:rPr kumimoji="1" lang="en-US" altLang="ko-KR" sz="1400" dirty="0"/>
              <a:t>Conclusion &amp; Discussion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56AA12-D88D-064B-A009-7A9792520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5060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선택하기 </a:t>
            </a:r>
            <a:r>
              <a:rPr lang="en-US" altLang="ko-KR" sz="1400" dirty="0"/>
              <a:t>Feature Selection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최종 선택된 피처들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40</a:t>
            </a:fld>
            <a:endParaRPr kumimoji="1" lang="ko-Kore-KR" altLang="en-US" dirty="0"/>
          </a:p>
        </p:txBody>
      </p:sp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E92AFC96-CD42-4C16-B26E-624E9D7C8757}"/>
              </a:ext>
            </a:extLst>
          </p:cNvPr>
          <p:cNvGrpSpPr/>
          <p:nvPr/>
        </p:nvGrpSpPr>
        <p:grpSpPr>
          <a:xfrm>
            <a:off x="2881528" y="2447162"/>
            <a:ext cx="9246849" cy="3611134"/>
            <a:chOff x="2725615" y="2540977"/>
            <a:chExt cx="9246849" cy="361113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AB45561-C0F9-4F4C-BC5C-99910DB7202B}"/>
                </a:ext>
              </a:extLst>
            </p:cNvPr>
            <p:cNvGrpSpPr/>
            <p:nvPr/>
          </p:nvGrpSpPr>
          <p:grpSpPr>
            <a:xfrm>
              <a:off x="2881528" y="2698458"/>
              <a:ext cx="6937734" cy="2893100"/>
              <a:chOff x="3664044" y="2388939"/>
              <a:chExt cx="6937734" cy="289310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BD852-E9FC-4627-88BC-2910337AB025}"/>
                  </a:ext>
                </a:extLst>
              </p:cNvPr>
              <p:cNvSpPr txBox="1"/>
              <p:nvPr/>
            </p:nvSpPr>
            <p:spPr>
              <a:xfrm>
                <a:off x="3664045" y="2388939"/>
                <a:ext cx="6937733" cy="2893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노출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)’, 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 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_Mon’,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_Tue',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_Wed’,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_Thu',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_Fri’, 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_Sat',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_Sun’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월간누적방영횟수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주간누적방영횟수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'prime_time’, 'MBC_Zapping', 'JTBC_Zapping’,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마더코드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상품코드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네이버 트랜드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_0',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_1',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_2',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_3',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_4',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_5’,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_6',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_7',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_8',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_9',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_10',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'embed_0', 'embed_1', 'embed_2', 'embed_3', 'embed_4’, 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'embed_5', 'embed_6', 'embed_7', 'embed_8', 'embed_9’,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남성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여성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일시불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무이자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휴일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판매단가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13E0376-96B0-4A45-BCC5-FF62ED47678C}"/>
                  </a:ext>
                </a:extLst>
              </p:cNvPr>
              <p:cNvSpPr/>
              <p:nvPr/>
            </p:nvSpPr>
            <p:spPr>
              <a:xfrm>
                <a:off x="3664045" y="238893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BF1AA97-9DF2-4280-83F3-D47161BB21AB}"/>
                  </a:ext>
                </a:extLst>
              </p:cNvPr>
              <p:cNvSpPr/>
              <p:nvPr/>
            </p:nvSpPr>
            <p:spPr>
              <a:xfrm>
                <a:off x="3664045" y="324604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91AEEAE-8C28-46C3-956B-903C6921F9D0}"/>
                  </a:ext>
                </a:extLst>
              </p:cNvPr>
              <p:cNvSpPr/>
              <p:nvPr/>
            </p:nvSpPr>
            <p:spPr>
              <a:xfrm>
                <a:off x="3664044" y="410315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003461C-DBE4-4BE1-A1C4-5B5482C24B4E}"/>
                  </a:ext>
                </a:extLst>
              </p:cNvPr>
              <p:cNvSpPr/>
              <p:nvPr/>
            </p:nvSpPr>
            <p:spPr>
              <a:xfrm>
                <a:off x="3664045" y="4933458"/>
                <a:ext cx="6937733" cy="34858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C4A42E-DFE5-4DA1-8DE4-EA4F0EA3EE49}"/>
                </a:ext>
              </a:extLst>
            </p:cNvPr>
            <p:cNvSpPr txBox="1"/>
            <p:nvPr/>
          </p:nvSpPr>
          <p:spPr>
            <a:xfrm>
              <a:off x="10264945" y="2893675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방송시간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5711E7-7B6A-42FE-BDE9-34A67686FF8F}"/>
                </a:ext>
              </a:extLst>
            </p:cNvPr>
            <p:cNvSpPr txBox="1"/>
            <p:nvPr/>
          </p:nvSpPr>
          <p:spPr>
            <a:xfrm>
              <a:off x="10264944" y="3750259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상품군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817ED2-118E-43F3-84F7-46138044D759}"/>
                </a:ext>
              </a:extLst>
            </p:cNvPr>
            <p:cNvSpPr txBox="1"/>
            <p:nvPr/>
          </p:nvSpPr>
          <p:spPr>
            <a:xfrm>
              <a:off x="10264943" y="4607370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상품명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9F8C19-5925-48D0-A3E7-DA99320A0088}"/>
                </a:ext>
              </a:extLst>
            </p:cNvPr>
            <p:cNvSpPr txBox="1"/>
            <p:nvPr/>
          </p:nvSpPr>
          <p:spPr>
            <a:xfrm>
              <a:off x="10264945" y="5263378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판매단가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5E5603-2C57-4496-952C-A809403D5F2C}"/>
                </a:ext>
              </a:extLst>
            </p:cNvPr>
            <p:cNvSpPr/>
            <p:nvPr/>
          </p:nvSpPr>
          <p:spPr>
            <a:xfrm>
              <a:off x="2725615" y="2540977"/>
              <a:ext cx="7246047" cy="3202981"/>
            </a:xfrm>
            <a:prstGeom prst="rect">
              <a:avLst/>
            </a:prstGeom>
            <a:noFill/>
            <a:ln w="38100">
              <a:solidFill>
                <a:srgbClr val="374A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7CF86F0-1BA1-4FEE-AB72-5977C01C16CC}"/>
                </a:ext>
              </a:extLst>
            </p:cNvPr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9819262" y="3047039"/>
              <a:ext cx="445683" cy="5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773095F-1A86-43EA-8F7A-D4D673733D77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 flipV="1">
              <a:off x="9819262" y="3904148"/>
              <a:ext cx="445682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25AD403-43B4-4879-A35C-A4FC2AE59B22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9819261" y="4761259"/>
              <a:ext cx="44568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D25069B-8EA3-4CFF-B29F-2862613A5D00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 flipV="1">
              <a:off x="9819262" y="5417267"/>
              <a:ext cx="445683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93C3C7-0A0A-405E-A7C1-0E9C555DEC9D}"/>
                </a:ext>
              </a:extLst>
            </p:cNvPr>
            <p:cNvSpPr txBox="1"/>
            <p:nvPr/>
          </p:nvSpPr>
          <p:spPr>
            <a:xfrm>
              <a:off x="5575029" y="5844334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선택된 전체 피처들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363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모델링</a:t>
            </a:r>
            <a:br>
              <a:rPr kumimoji="1" lang="en-US" altLang="ko-KR" dirty="0"/>
            </a:br>
            <a:r>
              <a:rPr kumimoji="1" lang="en-US" altLang="ko-KR" sz="2800" dirty="0"/>
              <a:t>Modeling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220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r>
              <a:rPr lang="en-US" altLang="ko-KR" dirty="0"/>
              <a:t>, </a:t>
            </a:r>
            <a:r>
              <a:rPr lang="ko-KR" altLang="en-US" dirty="0"/>
              <a:t>검증 및 평가 데이터 분리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C89B2854-FF52-47F1-9C77-B3449385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교차 검증 </a:t>
            </a:r>
            <a:r>
              <a:rPr lang="en-US" altLang="ko-KR" b="1" dirty="0"/>
              <a:t>Cross Validation</a:t>
            </a:r>
          </a:p>
          <a:p>
            <a:pPr lvl="1"/>
            <a:r>
              <a:rPr lang="ko-KR" altLang="en-US" dirty="0"/>
              <a:t>실적 데이터가 충분하지 않으므로 교차검증 진행</a:t>
            </a:r>
            <a:endParaRPr lang="en-US" altLang="ko-KR" dirty="0"/>
          </a:p>
          <a:p>
            <a:r>
              <a:rPr lang="ko-KR" altLang="en-US" b="1" dirty="0"/>
              <a:t>취급액 데이터 스케일링 처리</a:t>
            </a:r>
            <a:endParaRPr lang="en-US" altLang="ko-KR" b="1" dirty="0"/>
          </a:p>
          <a:p>
            <a:pPr lvl="1"/>
            <a:r>
              <a:rPr lang="ko-KR" altLang="en-US" dirty="0"/>
              <a:t>최소 금액 단위가 </a:t>
            </a:r>
            <a:r>
              <a:rPr lang="en-US" altLang="ko-KR" dirty="0"/>
              <a:t>100</a:t>
            </a:r>
            <a:r>
              <a:rPr lang="ko-KR" altLang="en-US" dirty="0"/>
              <a:t>만원이므로 학습 시</a:t>
            </a:r>
            <a:br>
              <a:rPr lang="en-US" altLang="ko-KR" dirty="0"/>
            </a:br>
            <a:r>
              <a:rPr lang="ko-KR" altLang="en-US" dirty="0"/>
              <a:t>모든 취급액을 </a:t>
            </a:r>
            <a:r>
              <a:rPr lang="en-US" altLang="ko-KR" dirty="0"/>
              <a:t>100</a:t>
            </a:r>
            <a:r>
              <a:rPr lang="ko-KR" altLang="en-US" dirty="0"/>
              <a:t>만원으로 나눔</a:t>
            </a:r>
            <a:endParaRPr lang="en-US" altLang="ko-KR" dirty="0"/>
          </a:p>
          <a:p>
            <a:pPr lvl="1"/>
            <a:r>
              <a:rPr lang="ko-KR" altLang="en-US" dirty="0"/>
              <a:t>학습 시 로그 변환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42</a:t>
            </a:fld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22CA9D-6B4C-42BA-A5F8-1C9985A0F468}"/>
              </a:ext>
            </a:extLst>
          </p:cNvPr>
          <p:cNvSpPr/>
          <p:nvPr/>
        </p:nvSpPr>
        <p:spPr>
          <a:xfrm>
            <a:off x="10308012" y="4168186"/>
            <a:ext cx="1589573" cy="430823"/>
          </a:xfrm>
          <a:prstGeom prst="rect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D70FB-C7AB-4F15-9351-BEE06A8CA039}"/>
              </a:ext>
            </a:extLst>
          </p:cNvPr>
          <p:cNvSpPr txBox="1"/>
          <p:nvPr/>
        </p:nvSpPr>
        <p:spPr>
          <a:xfrm>
            <a:off x="5709880" y="3476500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실적 데이터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B997FB22-8CD5-4702-9D99-61276E737C49}"/>
              </a:ext>
            </a:extLst>
          </p:cNvPr>
          <p:cNvSpPr/>
          <p:nvPr/>
        </p:nvSpPr>
        <p:spPr>
          <a:xfrm rot="5400000">
            <a:off x="6404093" y="394907"/>
            <a:ext cx="254977" cy="7088804"/>
          </a:xfrm>
          <a:prstGeom prst="leftBracket">
            <a:avLst>
              <a:gd name="adj" fmla="val 12557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28825901-B60E-4F95-9B79-14F22497E160}"/>
              </a:ext>
            </a:extLst>
          </p:cNvPr>
          <p:cNvSpPr/>
          <p:nvPr/>
        </p:nvSpPr>
        <p:spPr>
          <a:xfrm rot="5400000">
            <a:off x="10963091" y="3149433"/>
            <a:ext cx="254977" cy="1589572"/>
          </a:xfrm>
          <a:prstGeom prst="leftBracket">
            <a:avLst>
              <a:gd name="adj" fmla="val 12557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7B946-8CA8-4AB0-AB79-7F6A516F4086}"/>
              </a:ext>
            </a:extLst>
          </p:cNvPr>
          <p:cNvSpPr txBox="1"/>
          <p:nvPr/>
        </p:nvSpPr>
        <p:spPr>
          <a:xfrm>
            <a:off x="10144721" y="3443612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실적 데이터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EB2CDF-CD82-4921-A644-FBAED5B2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605" y="2120157"/>
            <a:ext cx="4322787" cy="113886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129ECA-2CDB-4C10-8E2A-B226CABB9140}"/>
              </a:ext>
            </a:extLst>
          </p:cNvPr>
          <p:cNvSpPr/>
          <p:nvPr/>
        </p:nvSpPr>
        <p:spPr>
          <a:xfrm>
            <a:off x="7240464" y="4168187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A6D0EE-E9A3-4DF0-8E4D-E262F59D2BC5}"/>
              </a:ext>
            </a:extLst>
          </p:cNvPr>
          <p:cNvSpPr/>
          <p:nvPr/>
        </p:nvSpPr>
        <p:spPr>
          <a:xfrm>
            <a:off x="5822703" y="4168185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97F586-156E-4B28-B018-497CB839A32D}"/>
              </a:ext>
            </a:extLst>
          </p:cNvPr>
          <p:cNvSpPr/>
          <p:nvPr/>
        </p:nvSpPr>
        <p:spPr>
          <a:xfrm>
            <a:off x="4404942" y="4168184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A40BD95-1442-491F-9343-945D020F8BFE}"/>
              </a:ext>
            </a:extLst>
          </p:cNvPr>
          <p:cNvSpPr/>
          <p:nvPr/>
        </p:nvSpPr>
        <p:spPr>
          <a:xfrm>
            <a:off x="2987181" y="4168183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9AF622-1D9C-4300-96B3-AFDFDA315467}"/>
              </a:ext>
            </a:extLst>
          </p:cNvPr>
          <p:cNvSpPr/>
          <p:nvPr/>
        </p:nvSpPr>
        <p:spPr>
          <a:xfrm>
            <a:off x="8658222" y="4685424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5AFA2-FC36-4486-B221-9F6639BBE01C}"/>
              </a:ext>
            </a:extLst>
          </p:cNvPr>
          <p:cNvSpPr/>
          <p:nvPr/>
        </p:nvSpPr>
        <p:spPr>
          <a:xfrm>
            <a:off x="5822700" y="4685422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2DC6A46-2E80-4B22-A333-C0EEBF1F9298}"/>
              </a:ext>
            </a:extLst>
          </p:cNvPr>
          <p:cNvSpPr/>
          <p:nvPr/>
        </p:nvSpPr>
        <p:spPr>
          <a:xfrm>
            <a:off x="4404939" y="4685421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284FA9-BA70-4BEB-A5F8-13E0D39CCBD3}"/>
              </a:ext>
            </a:extLst>
          </p:cNvPr>
          <p:cNvSpPr/>
          <p:nvPr/>
        </p:nvSpPr>
        <p:spPr>
          <a:xfrm>
            <a:off x="2987178" y="4685420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62D66AD-F12F-4F6B-BEDB-C80E9B32562A}"/>
              </a:ext>
            </a:extLst>
          </p:cNvPr>
          <p:cNvSpPr/>
          <p:nvPr/>
        </p:nvSpPr>
        <p:spPr>
          <a:xfrm>
            <a:off x="8670441" y="5201150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7F25CA0-9DA8-4440-A993-A0C5FE87405B}"/>
              </a:ext>
            </a:extLst>
          </p:cNvPr>
          <p:cNvSpPr/>
          <p:nvPr/>
        </p:nvSpPr>
        <p:spPr>
          <a:xfrm>
            <a:off x="7252680" y="5201150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E75933-C772-47E1-BF89-3CFEFD93B6B9}"/>
              </a:ext>
            </a:extLst>
          </p:cNvPr>
          <p:cNvSpPr/>
          <p:nvPr/>
        </p:nvSpPr>
        <p:spPr>
          <a:xfrm>
            <a:off x="4417158" y="5201147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365427-194F-4615-A43F-3DC210F610D6}"/>
              </a:ext>
            </a:extLst>
          </p:cNvPr>
          <p:cNvSpPr/>
          <p:nvPr/>
        </p:nvSpPr>
        <p:spPr>
          <a:xfrm>
            <a:off x="2999397" y="5201146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864005-2071-410E-B831-26F8C002393A}"/>
              </a:ext>
            </a:extLst>
          </p:cNvPr>
          <p:cNvSpPr/>
          <p:nvPr/>
        </p:nvSpPr>
        <p:spPr>
          <a:xfrm>
            <a:off x="8670441" y="5733362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0748FD4-3FBE-425D-B192-8F58CE920507}"/>
              </a:ext>
            </a:extLst>
          </p:cNvPr>
          <p:cNvSpPr/>
          <p:nvPr/>
        </p:nvSpPr>
        <p:spPr>
          <a:xfrm>
            <a:off x="7252680" y="5733362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96B26B-EF29-4836-99DF-364E87A47757}"/>
              </a:ext>
            </a:extLst>
          </p:cNvPr>
          <p:cNvSpPr/>
          <p:nvPr/>
        </p:nvSpPr>
        <p:spPr>
          <a:xfrm>
            <a:off x="5834919" y="5733360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03883F3-E505-4EF5-96A5-3EAD6ADFC195}"/>
              </a:ext>
            </a:extLst>
          </p:cNvPr>
          <p:cNvSpPr/>
          <p:nvPr/>
        </p:nvSpPr>
        <p:spPr>
          <a:xfrm>
            <a:off x="2999397" y="5733358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B595AC-A181-4D28-8D47-C867D5BB3694}"/>
              </a:ext>
            </a:extLst>
          </p:cNvPr>
          <p:cNvSpPr/>
          <p:nvPr/>
        </p:nvSpPr>
        <p:spPr>
          <a:xfrm>
            <a:off x="8670441" y="6265572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B7A854-078D-4165-A68C-74D69623914B}"/>
              </a:ext>
            </a:extLst>
          </p:cNvPr>
          <p:cNvSpPr/>
          <p:nvPr/>
        </p:nvSpPr>
        <p:spPr>
          <a:xfrm>
            <a:off x="7252680" y="6265572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141CC3C-5CF3-413F-824F-BF9F236CCE6F}"/>
              </a:ext>
            </a:extLst>
          </p:cNvPr>
          <p:cNvSpPr/>
          <p:nvPr/>
        </p:nvSpPr>
        <p:spPr>
          <a:xfrm>
            <a:off x="5834919" y="6265570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3297146-1A69-4A73-96D1-BC2678A83C6F}"/>
              </a:ext>
            </a:extLst>
          </p:cNvPr>
          <p:cNvSpPr/>
          <p:nvPr/>
        </p:nvSpPr>
        <p:spPr>
          <a:xfrm>
            <a:off x="4417158" y="6265569"/>
            <a:ext cx="1417761" cy="430823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56AD13-E879-483B-84B5-9A0A79FBAECF}"/>
              </a:ext>
            </a:extLst>
          </p:cNvPr>
          <p:cNvSpPr/>
          <p:nvPr/>
        </p:nvSpPr>
        <p:spPr>
          <a:xfrm>
            <a:off x="8658225" y="4168187"/>
            <a:ext cx="1417761" cy="430823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solidFill>
              <a:srgbClr val="00206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0BCA30-E0A9-4CE7-AEFC-9197B09EE2C7}"/>
              </a:ext>
            </a:extLst>
          </p:cNvPr>
          <p:cNvSpPr/>
          <p:nvPr/>
        </p:nvSpPr>
        <p:spPr>
          <a:xfrm>
            <a:off x="7240461" y="4685424"/>
            <a:ext cx="1417761" cy="430823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solidFill>
              <a:srgbClr val="00206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14F80B-17A9-493F-A601-91B295153A31}"/>
              </a:ext>
            </a:extLst>
          </p:cNvPr>
          <p:cNvSpPr/>
          <p:nvPr/>
        </p:nvSpPr>
        <p:spPr>
          <a:xfrm>
            <a:off x="5834919" y="5201148"/>
            <a:ext cx="1417761" cy="430823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solidFill>
              <a:srgbClr val="00206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82E4299-4D43-46F5-9A80-D3E4F14EAC0A}"/>
              </a:ext>
            </a:extLst>
          </p:cNvPr>
          <p:cNvSpPr/>
          <p:nvPr/>
        </p:nvSpPr>
        <p:spPr>
          <a:xfrm>
            <a:off x="4417158" y="5733359"/>
            <a:ext cx="1417761" cy="430823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solidFill>
              <a:srgbClr val="00206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CC61C0-D957-428C-89AC-7D2C25BD125C}"/>
              </a:ext>
            </a:extLst>
          </p:cNvPr>
          <p:cNvSpPr/>
          <p:nvPr/>
        </p:nvSpPr>
        <p:spPr>
          <a:xfrm>
            <a:off x="2999397" y="6265568"/>
            <a:ext cx="1417761" cy="430823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solidFill>
              <a:srgbClr val="002060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09295C-B28B-4C0D-B700-2EF73A5D108C}"/>
              </a:ext>
            </a:extLst>
          </p:cNvPr>
          <p:cNvSpPr txBox="1"/>
          <p:nvPr/>
        </p:nvSpPr>
        <p:spPr>
          <a:xfrm>
            <a:off x="10452615" y="486405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rgbClr val="00AF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rgbClr val="00256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b="1" dirty="0">
                <a:solidFill>
                  <a:srgbClr val="FF06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395982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모델 </a:t>
            </a:r>
            <a:r>
              <a:rPr lang="en-US" altLang="ko-KR" sz="1400" dirty="0"/>
              <a:t>Machine Learning Model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D788D3-8C71-4029-A7FC-BE56BBED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머신러닝 모델을 선택해본 이유</a:t>
            </a:r>
            <a:endParaRPr lang="en-US" altLang="ko-KR" b="1" dirty="0"/>
          </a:p>
          <a:p>
            <a:pPr lvl="1"/>
            <a:r>
              <a:rPr lang="ko-KR" altLang="en-US" dirty="0"/>
              <a:t>주어진 데이터가 선형적인 관계를 가지고 있다고 가정</a:t>
            </a:r>
            <a:endParaRPr lang="en-US" altLang="ko-KR" dirty="0"/>
          </a:p>
          <a:p>
            <a:pPr lvl="1"/>
            <a:r>
              <a:rPr lang="ko-KR" altLang="en-US" dirty="0"/>
              <a:t>결과에 대한 모델의 설명가능성</a:t>
            </a:r>
            <a:r>
              <a:rPr lang="en-US" altLang="ko-KR" dirty="0"/>
              <a:t>(XAI)</a:t>
            </a:r>
            <a:r>
              <a:rPr lang="ko-KR" altLang="en-US" dirty="0"/>
              <a:t>을 위해서 </a:t>
            </a:r>
            <a:endParaRPr lang="en-US" altLang="ko-KR" dirty="0"/>
          </a:p>
          <a:p>
            <a:r>
              <a:rPr lang="ko-KR" altLang="en-US" b="1" dirty="0"/>
              <a:t>사이킷런에서 제공하는 머신러닝 </a:t>
            </a:r>
            <a:r>
              <a:rPr lang="en-US" altLang="ko-KR" b="1" dirty="0"/>
              <a:t>11</a:t>
            </a:r>
            <a:r>
              <a:rPr lang="ko-KR" altLang="en-US" b="1" dirty="0"/>
              <a:t>개의 모델</a:t>
            </a:r>
            <a:endParaRPr lang="en-US" altLang="ko-KR" b="1" dirty="0"/>
          </a:p>
          <a:p>
            <a:pPr lvl="1"/>
            <a:r>
              <a:rPr lang="en-US" altLang="ko-KR" dirty="0"/>
              <a:t>LinearRegression, </a:t>
            </a:r>
            <a:r>
              <a:rPr lang="en-US" altLang="ko-KR" dirty="0" err="1"/>
              <a:t>DecisionTreeRegressor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RandomForestRegressor</a:t>
            </a:r>
            <a:r>
              <a:rPr lang="en-US" altLang="ko-KR" dirty="0"/>
              <a:t>, </a:t>
            </a:r>
            <a:r>
              <a:rPr lang="en-US" altLang="ko-KR" dirty="0" err="1"/>
              <a:t>XGBRegressor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LGBMRegressor</a:t>
            </a:r>
            <a:r>
              <a:rPr lang="en-US" altLang="ko-KR" dirty="0"/>
              <a:t>, </a:t>
            </a:r>
            <a:r>
              <a:rPr lang="en-US" altLang="ko-KR" dirty="0" err="1"/>
              <a:t>KNeighborsRegressor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SVR, </a:t>
            </a:r>
            <a:r>
              <a:rPr lang="en-US" altLang="ko-KR" dirty="0" err="1"/>
              <a:t>AdaBoostRegressor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GradientBoostingRegressor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VotingRegressor</a:t>
            </a:r>
            <a:r>
              <a:rPr lang="en-US" altLang="ko-KR" dirty="0"/>
              <a:t>, BaggingRegressor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43</a:t>
            </a:fld>
            <a:endParaRPr kumimoji="1" lang="ko-Kore-KR" altLang="en-US" dirty="0"/>
          </a:p>
        </p:txBody>
      </p:sp>
      <p:pic>
        <p:nvPicPr>
          <p:cNvPr id="3076" name="Picture 4" descr="LightGBM: A Light Gradient Boosting Machine">
            <a:extLst>
              <a:ext uri="{FF2B5EF4-FFF2-40B4-BE49-F238E27FC236}">
                <a16:creationId xmlns:a16="http://schemas.microsoft.com/office/drawing/2014/main" id="{89D9CB95-D2CA-451B-97E8-619C5BFD6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9" y="3775485"/>
            <a:ext cx="3805236" cy="25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91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머신러닝 모델 </a:t>
            </a:r>
            <a:r>
              <a:rPr lang="en-US" altLang="ko-KR" sz="1400" dirty="0"/>
              <a:t>Machine Learning Model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CD0D119-BC4C-462A-8034-D3AC9FA7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GridSearhCV</a:t>
            </a:r>
            <a:r>
              <a:rPr lang="ko-KR" altLang="en-US" dirty="0"/>
              <a:t>를 통해서 모델의 하이퍼파라미터 튜닝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44</a:t>
            </a:fld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8DAC7F-224B-41BC-ACE2-0D8073C7FB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16"/>
          <a:stretch/>
        </p:blipFill>
        <p:spPr>
          <a:xfrm>
            <a:off x="2588050" y="1895511"/>
            <a:ext cx="5728373" cy="45779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A2BC19-0CAD-4EB5-BC76-B4FC52F313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3800" y="1895511"/>
            <a:ext cx="6707507" cy="45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77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모델 </a:t>
            </a:r>
            <a:r>
              <a:rPr lang="en-US" altLang="ko-KR" sz="1400" dirty="0"/>
              <a:t>Deep Learning Model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D788D3-8C71-4029-A7FC-BE56BBED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딥러닝을 선택한 이유</a:t>
            </a:r>
            <a:endParaRPr lang="en-US" altLang="ko-KR" b="1" dirty="0"/>
          </a:p>
          <a:p>
            <a:pPr lvl="1"/>
            <a:r>
              <a:rPr lang="ko-KR" altLang="en-US" dirty="0"/>
              <a:t>데이터의 비선형성을 보다 효과적으로 파악</a:t>
            </a:r>
            <a:endParaRPr lang="en-US" altLang="ko-KR" dirty="0"/>
          </a:p>
          <a:p>
            <a:r>
              <a:rPr lang="ko-KR" altLang="en-US" b="1" dirty="0"/>
              <a:t>다층 완전 연결 신경망 </a:t>
            </a:r>
            <a:r>
              <a:rPr lang="en-US" altLang="ko-KR" sz="1400" b="1" dirty="0"/>
              <a:t>Fully-Connected Layer Network</a:t>
            </a:r>
            <a:endParaRPr lang="en-US" altLang="ko-KR" b="1" dirty="0"/>
          </a:p>
          <a:p>
            <a:pPr lvl="1"/>
            <a:r>
              <a:rPr lang="ko-KR" altLang="en-US" dirty="0"/>
              <a:t>활성화 함수</a:t>
            </a:r>
            <a:r>
              <a:rPr lang="en-US" altLang="ko-KR" dirty="0"/>
              <a:t>: Leaky ReLU </a:t>
            </a:r>
          </a:p>
          <a:p>
            <a:r>
              <a:rPr lang="ko-KR" altLang="en-US" b="1" dirty="0"/>
              <a:t>손실함수 </a:t>
            </a:r>
            <a:r>
              <a:rPr lang="en-US" altLang="ko-KR" sz="1400" b="1" dirty="0"/>
              <a:t>Loss Function</a:t>
            </a:r>
            <a:endParaRPr lang="en-US" altLang="ko-KR" b="1" dirty="0"/>
          </a:p>
          <a:p>
            <a:pPr lvl="1"/>
            <a:r>
              <a:rPr lang="ko-KR" altLang="en-US" dirty="0"/>
              <a:t>평균 제곱 오차 </a:t>
            </a:r>
            <a:r>
              <a:rPr lang="en-US" altLang="ko-KR" sz="1400" dirty="0"/>
              <a:t>MSE</a:t>
            </a:r>
            <a:endParaRPr lang="en-US" altLang="ko-KR" dirty="0"/>
          </a:p>
          <a:p>
            <a:r>
              <a:rPr lang="ko-KR" altLang="en-US" b="1" dirty="0"/>
              <a:t>최적화함수 </a:t>
            </a:r>
            <a:r>
              <a:rPr lang="en-US" altLang="ko-KR" sz="1400" b="1" dirty="0"/>
              <a:t>Optimizer Function</a:t>
            </a:r>
            <a:endParaRPr lang="en-US" altLang="ko-KR" b="1" dirty="0"/>
          </a:p>
          <a:p>
            <a:pPr lvl="1"/>
            <a:r>
              <a:rPr lang="en-US" altLang="ko-KR" dirty="0"/>
              <a:t>Adam </a:t>
            </a:r>
            <a:r>
              <a:rPr lang="en-US" altLang="ko-KR" sz="1400" dirty="0"/>
              <a:t>[</a:t>
            </a:r>
            <a:r>
              <a:rPr lang="en-US" altLang="ko-KR" sz="1400" i="1" dirty="0"/>
              <a:t>Diederik P et al.</a:t>
            </a:r>
            <a:r>
              <a:rPr lang="en-US" altLang="ko-KR" sz="1400" dirty="0"/>
              <a:t>, 2014]</a:t>
            </a:r>
          </a:p>
          <a:p>
            <a:r>
              <a:rPr lang="ko-KR" altLang="en-US" b="1" dirty="0"/>
              <a:t>학습률 스케쥴러</a:t>
            </a:r>
            <a:endParaRPr lang="en-US" altLang="ko-KR" b="1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만 에폭마다 </a:t>
            </a:r>
            <a:r>
              <a:rPr lang="en-US" altLang="ko-KR" dirty="0"/>
              <a:t>0.1</a:t>
            </a:r>
            <a:r>
              <a:rPr lang="ko-KR" altLang="en-US" dirty="0"/>
              <a:t>배로 감소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45</a:t>
            </a:fld>
            <a:endParaRPr kumimoji="1" lang="ko-Kore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97FA28-68E9-4308-9E7A-71474CDABE4D}"/>
              </a:ext>
            </a:extLst>
          </p:cNvPr>
          <p:cNvGrpSpPr/>
          <p:nvPr/>
        </p:nvGrpSpPr>
        <p:grpSpPr>
          <a:xfrm>
            <a:off x="5398968" y="3245777"/>
            <a:ext cx="7430287" cy="3054668"/>
            <a:chOff x="3846785" y="3324548"/>
            <a:chExt cx="6572250" cy="2701920"/>
          </a:xfrm>
        </p:grpSpPr>
        <p:pic>
          <p:nvPicPr>
            <p:cNvPr id="7" name="Picture 4" descr="A Conversation about Deep Learning | Deep learning, Artificial neural  network, Learning">
              <a:extLst>
                <a:ext uri="{FF2B5EF4-FFF2-40B4-BE49-F238E27FC236}">
                  <a16:creationId xmlns:a16="http://schemas.microsoft.com/office/drawing/2014/main" id="{9A53163B-F177-4463-A9EE-D9BB75441D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84" t="9379" b="11570"/>
            <a:stretch/>
          </p:blipFill>
          <p:spPr bwMode="auto">
            <a:xfrm>
              <a:off x="4717370" y="3324548"/>
              <a:ext cx="4831081" cy="2466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A Conversation about Deep Learning | Deep learning, Artificial neural  network, Learning">
              <a:extLst>
                <a:ext uri="{FF2B5EF4-FFF2-40B4-BE49-F238E27FC236}">
                  <a16:creationId xmlns:a16="http://schemas.microsoft.com/office/drawing/2014/main" id="{E839E02A-FC3D-4307-A3A5-4092F499CE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63"/>
            <a:stretch/>
          </p:blipFill>
          <p:spPr bwMode="auto">
            <a:xfrm>
              <a:off x="3846785" y="5791200"/>
              <a:ext cx="6572250" cy="23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4127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평가</a:t>
            </a:r>
            <a:br>
              <a:rPr kumimoji="1" lang="en-US" altLang="ko-KR" dirty="0"/>
            </a:br>
            <a:r>
              <a:rPr kumimoji="1" lang="en-US" altLang="ko-KR" sz="2800" dirty="0"/>
              <a:t>Testing</a:t>
            </a:r>
            <a:endParaRPr kumimoji="1" lang="ko-Kore-KR" alt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4713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 데이터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오전 </a:t>
            </a:r>
            <a:r>
              <a:rPr lang="en-US" altLang="ko-KR" dirty="0"/>
              <a:t>6</a:t>
            </a:r>
            <a:r>
              <a:rPr lang="ko-KR" altLang="en-US" dirty="0"/>
              <a:t>시부터 </a:t>
            </a:r>
            <a:r>
              <a:rPr lang="en-US" altLang="ko-KR" dirty="0"/>
              <a:t>1</a:t>
            </a:r>
            <a:r>
              <a:rPr lang="ko-KR" altLang="en-US" dirty="0"/>
              <a:t>달 매출 실적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47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BE65E-5689-4D74-A303-2930B199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285" y="2686051"/>
            <a:ext cx="7346242" cy="24672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07E1D2-DEAD-46DB-A037-C4BB7E370D7E}"/>
              </a:ext>
            </a:extLst>
          </p:cNvPr>
          <p:cNvSpPr/>
          <p:nvPr/>
        </p:nvSpPr>
        <p:spPr>
          <a:xfrm>
            <a:off x="9603951" y="2905125"/>
            <a:ext cx="1045000" cy="2205038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77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평가방법 </a:t>
            </a:r>
            <a:r>
              <a:rPr lang="en-US" altLang="ko-KR" sz="1400" dirty="0"/>
              <a:t>Metric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 절대 비율 오차 </a:t>
            </a:r>
            <a:r>
              <a:rPr lang="en-US" altLang="ko-KR" dirty="0"/>
              <a:t>(MAPE, </a:t>
            </a:r>
            <a:r>
              <a:rPr lang="en-US" altLang="ko-KR" sz="1000" dirty="0"/>
              <a:t>Mean Absolute Percentage Error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MAE</a:t>
            </a:r>
            <a:r>
              <a:rPr lang="ko-KR" altLang="en-US" dirty="0"/>
              <a:t>나 </a:t>
            </a:r>
            <a:r>
              <a:rPr lang="en-US" altLang="ko-KR" dirty="0"/>
              <a:t>MSE</a:t>
            </a:r>
            <a:r>
              <a:rPr lang="ko-KR" altLang="en-US" dirty="0"/>
              <a:t>와 달리 크기 의존적 에러의 단점을 커버하기 위한 평가지표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48</a:t>
            </a:fld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F2E2A3-B197-40A7-ADFB-96178391C341}"/>
                  </a:ext>
                </a:extLst>
              </p:cNvPr>
              <p:cNvSpPr/>
              <p:nvPr/>
            </p:nvSpPr>
            <p:spPr>
              <a:xfrm>
                <a:off x="4532136" y="2370998"/>
                <a:ext cx="5201552" cy="1404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100%</m:t>
                          </m:r>
                        </m:num>
                        <m:den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lvl="1" algn="ctr"/>
                <a:r>
                  <a:rPr lang="en-US" altLang="ko-KR" sz="1400" dirty="0"/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실제값</a:t>
                </a:r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예측값 </a:t>
                </a:r>
                <a:r>
                  <a:rPr lang="en-US" altLang="ko-KR" sz="1400" dirty="0"/>
                  <a:t>)</a:t>
                </a:r>
                <a:endParaRPr lang="en-US" altLang="ko-KR" sz="28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F2E2A3-B197-40A7-ADFB-96178391C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136" y="2370998"/>
                <a:ext cx="5201552" cy="1404487"/>
              </a:xfrm>
              <a:prstGeom prst="rect">
                <a:avLst/>
              </a:prstGeom>
              <a:blipFill>
                <a:blip r:embed="rId2"/>
                <a:stretch>
                  <a:fillRect b="-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C197B2C-A5BE-4397-AC23-0A4EC930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79" y="4308015"/>
            <a:ext cx="6671309" cy="14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87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FB16BDC-3DEF-4D01-892E-B17210630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588" y="1355068"/>
            <a:ext cx="4619550" cy="511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sz="1400" dirty="0"/>
              <a:t>Result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머신러닝 모델에 대한 교차검증 결과</a:t>
            </a:r>
            <a:endParaRPr lang="en-US" altLang="ko-KR" b="1" dirty="0"/>
          </a:p>
          <a:p>
            <a:pPr lvl="1"/>
            <a:r>
              <a:rPr lang="en-US" altLang="ko-KR" dirty="0"/>
              <a:t>AdaBoostRegressor, Random</a:t>
            </a:r>
            <a:br>
              <a:rPr lang="en-US" altLang="ko-KR" dirty="0"/>
            </a:br>
            <a:r>
              <a:rPr lang="en-US" altLang="ko-KR" dirty="0"/>
              <a:t>ForestRegressor </a:t>
            </a:r>
            <a:r>
              <a:rPr lang="ko-KR" altLang="en-US" dirty="0"/>
              <a:t>순서로 평균 </a:t>
            </a:r>
            <a:br>
              <a:rPr lang="en-US" altLang="ko-KR" dirty="0"/>
            </a:br>
            <a:r>
              <a:rPr lang="en-US" altLang="ko-KR" dirty="0"/>
              <a:t>MAPE</a:t>
            </a:r>
            <a:r>
              <a:rPr lang="ko-KR" altLang="en-US" dirty="0"/>
              <a:t>값이 낮은 것을 확인</a:t>
            </a:r>
            <a:endParaRPr lang="en-US" altLang="ko-KR" dirty="0"/>
          </a:p>
          <a:p>
            <a:pPr lvl="1"/>
            <a:r>
              <a:rPr lang="en-US" altLang="ko-KR" dirty="0"/>
              <a:t>DecisionTreeRegressor</a:t>
            </a:r>
            <a:r>
              <a:rPr lang="ko-KR" altLang="en-US" dirty="0"/>
              <a:t>는 상당히</a:t>
            </a:r>
            <a:br>
              <a:rPr lang="en-US" altLang="ko-KR" dirty="0"/>
            </a:br>
            <a:r>
              <a:rPr lang="en-US" altLang="ko-KR" dirty="0"/>
              <a:t>Overfitting</a:t>
            </a:r>
            <a:r>
              <a:rPr lang="ko-KR" altLang="en-US" dirty="0"/>
              <a:t> 된 것을 알 수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49</a:t>
            </a:fld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28CB5C-A578-4C0C-A5A0-01E92933BB68}"/>
              </a:ext>
            </a:extLst>
          </p:cNvPr>
          <p:cNvSpPr/>
          <p:nvPr/>
        </p:nvSpPr>
        <p:spPr>
          <a:xfrm>
            <a:off x="7766110" y="4569858"/>
            <a:ext cx="1314193" cy="1751812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4E3C-3D0B-4130-86F0-545C56EC5F33}"/>
              </a:ext>
            </a:extLst>
          </p:cNvPr>
          <p:cNvSpPr txBox="1"/>
          <p:nvPr/>
        </p:nvSpPr>
        <p:spPr>
          <a:xfrm>
            <a:off x="7484401" y="396981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0. 733</a:t>
            </a:r>
            <a:endParaRPr lang="ko-KR" altLang="en-US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9AD81-CB92-434C-BE1E-7AE5BCABF220}"/>
              </a:ext>
            </a:extLst>
          </p:cNvPr>
          <p:cNvSpPr txBox="1"/>
          <p:nvPr/>
        </p:nvSpPr>
        <p:spPr>
          <a:xfrm>
            <a:off x="8138950" y="367999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0.735</a:t>
            </a:r>
            <a:endParaRPr lang="ko-KR" altLang="en-US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7F19BAA-A3A8-4CB2-A30F-6C180DB749B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906152" y="4339149"/>
            <a:ext cx="134174" cy="7091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894427D-1F94-4538-9EF0-2E9A26C30A5C}"/>
              </a:ext>
            </a:extLst>
          </p:cNvPr>
          <p:cNvCxnSpPr>
            <a:cxnSpLocks/>
          </p:cNvCxnSpPr>
          <p:nvPr/>
        </p:nvCxnSpPr>
        <p:spPr>
          <a:xfrm>
            <a:off x="8458330" y="4049331"/>
            <a:ext cx="31847" cy="9989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F55F26F-D509-48DA-A44E-F6FCFB7E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89" y="3514316"/>
            <a:ext cx="4433836" cy="295910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2FCB60-372A-48D9-A327-F765C81B3E4A}"/>
              </a:ext>
            </a:extLst>
          </p:cNvPr>
          <p:cNvSpPr/>
          <p:nvPr/>
        </p:nvSpPr>
        <p:spPr>
          <a:xfrm>
            <a:off x="2762989" y="3514316"/>
            <a:ext cx="4433836" cy="314734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86A684-41F9-42C1-A636-2C5C22E77EA5}"/>
              </a:ext>
            </a:extLst>
          </p:cNvPr>
          <p:cNvSpPr/>
          <p:nvPr/>
        </p:nvSpPr>
        <p:spPr>
          <a:xfrm>
            <a:off x="2763948" y="4817310"/>
            <a:ext cx="4433836" cy="314734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CD3682-033E-4AB7-B1A8-210BF968CECE}"/>
              </a:ext>
            </a:extLst>
          </p:cNvPr>
          <p:cNvSpPr/>
          <p:nvPr/>
        </p:nvSpPr>
        <p:spPr>
          <a:xfrm>
            <a:off x="2763948" y="5805570"/>
            <a:ext cx="4433836" cy="314734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4297D74-5F18-43DA-B6AE-A1ED6F0AA299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8940872" y="3841159"/>
            <a:ext cx="139431" cy="10280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EF9F3E0-F243-4D20-8BB0-EA1893CA079B}"/>
              </a:ext>
            </a:extLst>
          </p:cNvPr>
          <p:cNvSpPr txBox="1"/>
          <p:nvPr/>
        </p:nvSpPr>
        <p:spPr>
          <a:xfrm>
            <a:off x="8684200" y="3471827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0.749</a:t>
            </a:r>
            <a:endParaRPr lang="ko-KR" altLang="en-US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9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설명</a:t>
            </a:r>
            <a:br>
              <a:rPr kumimoji="1" lang="en-US" altLang="ko-KR" dirty="0"/>
            </a:br>
            <a:r>
              <a:rPr kumimoji="1" lang="en-US" altLang="ko-KR" sz="2800" dirty="0"/>
              <a:t>Data Description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88893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sz="1400" dirty="0"/>
              <a:t>Result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트리 계열의 모델들의 피처 중요도</a:t>
            </a: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50</a:t>
            </a:fld>
            <a:endParaRPr kumimoji="1" lang="ko-Kore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660C52-7DB1-499C-9084-041B7860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51" y="1647404"/>
            <a:ext cx="2635250" cy="23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5CCD247-19FF-4B0D-A94A-9B5E193D2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516" y="1647404"/>
            <a:ext cx="2638672" cy="23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9FFEAE2-CE95-4282-BD42-9D01ABA72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103" y="1647404"/>
            <a:ext cx="2635250" cy="23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FF82A00-8720-4980-A275-2C6814132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50" y="4179845"/>
            <a:ext cx="2635251" cy="239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2BCDE87C-1F89-4A8C-BF3C-EA5A43EA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37" y="4179844"/>
            <a:ext cx="2635251" cy="239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156BD9A-948E-4C17-97E8-41821AFC2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24" y="4179845"/>
            <a:ext cx="2635251" cy="239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632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sz="1400" dirty="0"/>
              <a:t>Result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트리 계열의 모델들의 피처 중요도</a:t>
            </a:r>
            <a:endParaRPr lang="en-US" altLang="ko-KR" b="1" dirty="0"/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판매단가</a:t>
            </a:r>
            <a:r>
              <a:rPr lang="ko-KR" altLang="en-US" dirty="0"/>
              <a:t>와 </a:t>
            </a:r>
            <a:r>
              <a:rPr lang="ko-KR" altLang="en-US" b="1" dirty="0">
                <a:solidFill>
                  <a:srgbClr val="FF0000"/>
                </a:solidFill>
              </a:rPr>
              <a:t>시간</a:t>
            </a:r>
            <a:r>
              <a:rPr lang="ko-KR" altLang="en-US" dirty="0"/>
              <a:t>과 상품명에 대한 </a:t>
            </a:r>
            <a:r>
              <a:rPr lang="ko-KR" altLang="en-US" b="1" dirty="0">
                <a:solidFill>
                  <a:srgbClr val="FF0000"/>
                </a:solidFill>
              </a:rPr>
              <a:t>임베딩 벡터</a:t>
            </a:r>
            <a:r>
              <a:rPr lang="ko-KR" altLang="en-US" dirty="0"/>
              <a:t>를 중요하다고 판단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51</a:t>
            </a:fld>
            <a:endParaRPr kumimoji="1" lang="ko-Kore-KR" alt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6B1FF8B2-BD95-4A15-9ED2-A38FC5CD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816" y="2239686"/>
            <a:ext cx="4500843" cy="409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E2D23B6E-B353-4EB9-8E8F-0C2F6D95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425" y="2239686"/>
            <a:ext cx="4500843" cy="409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E42A8C-6839-4995-8D1A-4C7FEAE5F938}"/>
              </a:ext>
            </a:extLst>
          </p:cNvPr>
          <p:cNvSpPr/>
          <p:nvPr/>
        </p:nvSpPr>
        <p:spPr>
          <a:xfrm>
            <a:off x="2886076" y="2390775"/>
            <a:ext cx="1320799" cy="25717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09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06982F-5FC2-4CB3-95DE-EF88D0F9EC66}"/>
              </a:ext>
            </a:extLst>
          </p:cNvPr>
          <p:cNvSpPr/>
          <p:nvPr/>
        </p:nvSpPr>
        <p:spPr>
          <a:xfrm>
            <a:off x="7496685" y="2390774"/>
            <a:ext cx="1080578" cy="25717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098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3C17CA2-1ED8-4BDF-92E7-2B9EA1EE9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43" b="83706"/>
          <a:stretch/>
        </p:blipFill>
        <p:spPr bwMode="auto">
          <a:xfrm>
            <a:off x="3717222" y="4288446"/>
            <a:ext cx="2775456" cy="16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BA3298C-ADB1-4F86-AE95-0774DB395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0" b="83492"/>
          <a:stretch/>
        </p:blipFill>
        <p:spPr bwMode="auto">
          <a:xfrm>
            <a:off x="8385535" y="4273649"/>
            <a:ext cx="2866712" cy="15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641ADB7-D27B-4157-9372-840BE27E2E10}"/>
              </a:ext>
            </a:extLst>
          </p:cNvPr>
          <p:cNvCxnSpPr>
            <a:cxnSpLocks/>
          </p:cNvCxnSpPr>
          <p:nvPr/>
        </p:nvCxnSpPr>
        <p:spPr>
          <a:xfrm>
            <a:off x="2886076" y="2390775"/>
            <a:ext cx="809419" cy="1897671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9DD80F-9A89-4CBC-80D7-F90BF2B8F9A4}"/>
              </a:ext>
            </a:extLst>
          </p:cNvPr>
          <p:cNvCxnSpPr>
            <a:cxnSpLocks/>
          </p:cNvCxnSpPr>
          <p:nvPr/>
        </p:nvCxnSpPr>
        <p:spPr>
          <a:xfrm>
            <a:off x="4206875" y="2390774"/>
            <a:ext cx="2285803" cy="1897671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E2DF9B-6B0E-4D77-8DB3-55A5BF55AABE}"/>
              </a:ext>
            </a:extLst>
          </p:cNvPr>
          <p:cNvCxnSpPr>
            <a:cxnSpLocks/>
          </p:cNvCxnSpPr>
          <p:nvPr/>
        </p:nvCxnSpPr>
        <p:spPr>
          <a:xfrm>
            <a:off x="2886076" y="2647950"/>
            <a:ext cx="809419" cy="3251400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28D1872-391A-4D05-BD78-E36E723BDBA4}"/>
              </a:ext>
            </a:extLst>
          </p:cNvPr>
          <p:cNvCxnSpPr>
            <a:cxnSpLocks/>
          </p:cNvCxnSpPr>
          <p:nvPr/>
        </p:nvCxnSpPr>
        <p:spPr>
          <a:xfrm>
            <a:off x="4206874" y="2647950"/>
            <a:ext cx="1190626" cy="1638553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0B7B82-DEEF-4D8E-84ED-868386755811}"/>
              </a:ext>
            </a:extLst>
          </p:cNvPr>
          <p:cNvSpPr/>
          <p:nvPr/>
        </p:nvSpPr>
        <p:spPr>
          <a:xfrm>
            <a:off x="3695495" y="4286503"/>
            <a:ext cx="2797183" cy="1610903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098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8B3F76-DF4E-4197-8BC0-864E543B9C2A}"/>
              </a:ext>
            </a:extLst>
          </p:cNvPr>
          <p:cNvSpPr/>
          <p:nvPr/>
        </p:nvSpPr>
        <p:spPr>
          <a:xfrm>
            <a:off x="8385536" y="4256764"/>
            <a:ext cx="2866712" cy="1610903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4098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87BB55A-1A56-402C-9A36-D13920031514}"/>
              </a:ext>
            </a:extLst>
          </p:cNvPr>
          <p:cNvCxnSpPr>
            <a:cxnSpLocks/>
          </p:cNvCxnSpPr>
          <p:nvPr/>
        </p:nvCxnSpPr>
        <p:spPr>
          <a:xfrm>
            <a:off x="8577263" y="2390775"/>
            <a:ext cx="2674985" cy="1895728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C74DE0E-CB98-4C2F-AD1E-8B99B707130B}"/>
              </a:ext>
            </a:extLst>
          </p:cNvPr>
          <p:cNvCxnSpPr>
            <a:cxnSpLocks/>
          </p:cNvCxnSpPr>
          <p:nvPr/>
        </p:nvCxnSpPr>
        <p:spPr>
          <a:xfrm>
            <a:off x="8573796" y="2645861"/>
            <a:ext cx="1514406" cy="1610903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B9AEF76-CAD2-40BD-A05A-28BE3974D1E4}"/>
              </a:ext>
            </a:extLst>
          </p:cNvPr>
          <p:cNvCxnSpPr>
            <a:cxnSpLocks/>
          </p:cNvCxnSpPr>
          <p:nvPr/>
        </p:nvCxnSpPr>
        <p:spPr>
          <a:xfrm>
            <a:off x="7512084" y="2390774"/>
            <a:ext cx="873451" cy="1895729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81CC152-32F5-46D8-B1E6-D339156516FE}"/>
              </a:ext>
            </a:extLst>
          </p:cNvPr>
          <p:cNvCxnSpPr>
            <a:cxnSpLocks/>
          </p:cNvCxnSpPr>
          <p:nvPr/>
        </p:nvCxnSpPr>
        <p:spPr>
          <a:xfrm>
            <a:off x="7496685" y="2647950"/>
            <a:ext cx="888851" cy="3219717"/>
          </a:xfrm>
          <a:prstGeom prst="line">
            <a:avLst/>
          </a:prstGeom>
          <a:ln w="19050">
            <a:solidFill>
              <a:srgbClr val="33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114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sz="1400" dirty="0"/>
              <a:t>Result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648DD2-167D-49BE-9FB0-DA448E21A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딥러닝 모델 성능 결과</a:t>
            </a:r>
            <a:endParaRPr lang="en-US" altLang="ko-KR" b="1" dirty="0"/>
          </a:p>
          <a:p>
            <a:pPr lvl="1"/>
            <a:r>
              <a:rPr lang="en-US" altLang="ko-KR" dirty="0"/>
              <a:t>Epoch: 100,000</a:t>
            </a:r>
          </a:p>
          <a:p>
            <a:pPr lvl="1"/>
            <a:r>
              <a:rPr lang="en-US" altLang="ko-KR" dirty="0"/>
              <a:t>MAPE: 0.51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52</a:t>
            </a:fld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E38184-6DB4-4756-82D0-847CDA3B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50" y="2970344"/>
            <a:ext cx="4682271" cy="32949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C5B4A7-477F-4534-8148-C7F978563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21" y="2970344"/>
            <a:ext cx="4682270" cy="32949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0A4CE9-41F2-4303-B2A0-BDAC5D904C90}"/>
              </a:ext>
            </a:extLst>
          </p:cNvPr>
          <p:cNvSpPr txBox="1"/>
          <p:nvPr/>
        </p:nvSpPr>
        <p:spPr>
          <a:xfrm>
            <a:off x="10955652" y="404933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0.5131</a:t>
            </a:r>
            <a:endParaRPr lang="ko-KR" altLang="en-US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96ACBF-9058-4F6B-9578-84F3AFAB1AA8}"/>
              </a:ext>
            </a:extLst>
          </p:cNvPr>
          <p:cNvCxnSpPr>
            <a:cxnSpLocks/>
          </p:cNvCxnSpPr>
          <p:nvPr/>
        </p:nvCxnSpPr>
        <p:spPr>
          <a:xfrm>
            <a:off x="11419081" y="4418663"/>
            <a:ext cx="31847" cy="9989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046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sz="1400" dirty="0"/>
              <a:t>Result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648DD2-167D-49BE-9FB0-DA448E21A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딥러닝 모델 성능 결과</a:t>
            </a: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53</a:t>
            </a:fld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522F41-D318-4C1A-8ACF-CDC8CCA5E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" b="3365"/>
          <a:stretch/>
        </p:blipFill>
        <p:spPr>
          <a:xfrm>
            <a:off x="3823982" y="1869728"/>
            <a:ext cx="6617860" cy="45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93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 및 토론</a:t>
            </a:r>
            <a:br>
              <a:rPr kumimoji="1" lang="en-US" altLang="ko-KR" dirty="0"/>
            </a:br>
            <a:r>
              <a:rPr kumimoji="1" lang="en-US" altLang="ko-KR" sz="2800" dirty="0"/>
              <a:t>Conclusion &amp; Discussion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05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sz="1400" dirty="0"/>
              <a:t>Conclusion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성능 </a:t>
            </a:r>
            <a:r>
              <a:rPr lang="en-US" altLang="ko-KR" sz="1400" b="1" dirty="0"/>
              <a:t>Performance</a:t>
            </a:r>
            <a:endParaRPr lang="en-US" altLang="ko-KR" dirty="0"/>
          </a:p>
          <a:p>
            <a:pPr lvl="1"/>
            <a:r>
              <a:rPr lang="ko-KR" altLang="en-US" dirty="0"/>
              <a:t>머신러닝 모델보다 딥러닝 모델의 성능이 더 우수</a:t>
            </a:r>
            <a:endParaRPr lang="en-US" altLang="ko-KR" dirty="0"/>
          </a:p>
          <a:p>
            <a:pPr lvl="1"/>
            <a:r>
              <a:rPr lang="ko-KR" altLang="en-US" dirty="0"/>
              <a:t>머신러닝 모델 중에서도 랜덤 포레스트 모델이 가장 우수</a:t>
            </a:r>
            <a:endParaRPr lang="en-US" altLang="ko-KR" dirty="0"/>
          </a:p>
          <a:p>
            <a:pPr lvl="1"/>
            <a:r>
              <a:rPr lang="ko-KR" altLang="en-US" dirty="0"/>
              <a:t>딥러닝 모델에서는 활성화 함수를 </a:t>
            </a:r>
            <a:r>
              <a:rPr lang="en-US" altLang="ko-KR" dirty="0"/>
              <a:t>Leaky ReLU</a:t>
            </a:r>
            <a:r>
              <a:rPr lang="ko-KR" altLang="en-US" dirty="0"/>
              <a:t>로 설정하고 레이어를 깊게 쌓지 않았을 때 성능이 더 좋았음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55</a:t>
            </a:fld>
            <a:endParaRPr kumimoji="1" lang="ko-Kore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E999BD-982B-4D5B-8319-A607372578D0}"/>
              </a:ext>
            </a:extLst>
          </p:cNvPr>
          <p:cNvGrpSpPr/>
          <p:nvPr/>
        </p:nvGrpSpPr>
        <p:grpSpPr>
          <a:xfrm>
            <a:off x="3245390" y="3389415"/>
            <a:ext cx="7430287" cy="3054668"/>
            <a:chOff x="3846785" y="3324548"/>
            <a:chExt cx="6572250" cy="2701920"/>
          </a:xfrm>
        </p:grpSpPr>
        <p:pic>
          <p:nvPicPr>
            <p:cNvPr id="7" name="Picture 4" descr="A Conversation about Deep Learning | Deep learning, Artificial neural  network, Learning">
              <a:extLst>
                <a:ext uri="{FF2B5EF4-FFF2-40B4-BE49-F238E27FC236}">
                  <a16:creationId xmlns:a16="http://schemas.microsoft.com/office/drawing/2014/main" id="{6D346D42-2B06-4646-8D6F-7FF7F4483B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84" t="9379" b="11570"/>
            <a:stretch/>
          </p:blipFill>
          <p:spPr bwMode="auto">
            <a:xfrm>
              <a:off x="4717370" y="3324548"/>
              <a:ext cx="4831081" cy="2466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A Conversation about Deep Learning | Deep learning, Artificial neural  network, Learning">
              <a:extLst>
                <a:ext uri="{FF2B5EF4-FFF2-40B4-BE49-F238E27FC236}">
                  <a16:creationId xmlns:a16="http://schemas.microsoft.com/office/drawing/2014/main" id="{C0C7BD55-2487-47C7-A873-5EDB044FDC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63"/>
            <a:stretch/>
          </p:blipFill>
          <p:spPr bwMode="auto">
            <a:xfrm>
              <a:off x="3846785" y="5791200"/>
              <a:ext cx="6572250" cy="23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2629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sz="1400" dirty="0"/>
              <a:t>Conclusion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한계점 </a:t>
            </a:r>
            <a:r>
              <a:rPr lang="en-US" altLang="ko-KR" sz="1400" b="1" dirty="0"/>
              <a:t>Limitation</a:t>
            </a:r>
            <a:endParaRPr lang="en-US" altLang="ko-KR" b="1" dirty="0"/>
          </a:p>
          <a:p>
            <a:pPr lvl="1"/>
            <a:r>
              <a:rPr lang="ko-KR" altLang="en-US" dirty="0"/>
              <a:t>주어진 데이터의 피처가 풍부했다면 보다 정확한 취급액 예측이 가능</a:t>
            </a:r>
            <a:endParaRPr lang="en-US" altLang="ko-KR" dirty="0"/>
          </a:p>
          <a:p>
            <a:pPr lvl="2"/>
            <a:r>
              <a:rPr lang="ko-KR" altLang="en-US" dirty="0"/>
              <a:t>쇼호스트 정보</a:t>
            </a:r>
            <a:r>
              <a:rPr lang="en-US" altLang="ko-KR" dirty="0"/>
              <a:t>, </a:t>
            </a:r>
            <a:r>
              <a:rPr lang="ko-KR" altLang="en-US" dirty="0"/>
              <a:t>제작 </a:t>
            </a:r>
            <a:r>
              <a:rPr lang="en-US" altLang="ko-KR" dirty="0"/>
              <a:t>PD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해당 상품에 대한 소비자 정보 등</a:t>
            </a:r>
            <a:endParaRPr lang="en-US" altLang="ko-KR" dirty="0"/>
          </a:p>
          <a:p>
            <a:pPr lvl="1"/>
            <a:r>
              <a:rPr lang="ko-KR" altLang="en-US" dirty="0"/>
              <a:t>소비자 물가 지수 </a:t>
            </a:r>
            <a:r>
              <a:rPr lang="en-US" altLang="ko-KR" sz="1000" b="1" dirty="0"/>
              <a:t>Custom Price Index</a:t>
            </a:r>
            <a:endParaRPr lang="en-US" altLang="ko-KR" b="1" dirty="0"/>
          </a:p>
          <a:p>
            <a:pPr lvl="2"/>
            <a:r>
              <a:rPr lang="ko-KR" altLang="en-US" dirty="0"/>
              <a:t>포스트 코로나 시대의 시장 상황 반영한 취급액 예측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56</a:t>
            </a:fld>
            <a:endParaRPr kumimoji="1" lang="ko-Kore-KR" altLang="en-US" dirty="0"/>
          </a:p>
        </p:txBody>
      </p:sp>
      <p:pic>
        <p:nvPicPr>
          <p:cNvPr id="1026" name="Picture 2" descr="Covid-19가 디지털 트랜스포메이션을 주도하고 있는가?">
            <a:extLst>
              <a:ext uri="{FF2B5EF4-FFF2-40B4-BE49-F238E27FC236}">
                <a16:creationId xmlns:a16="http://schemas.microsoft.com/office/drawing/2014/main" id="{F0210B45-2281-4908-AE49-AD8B2C9B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682" y="3177221"/>
            <a:ext cx="3296199" cy="329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S홈쇼핑, '빅마마 이혜정의 맛있는 김치' 단독 방송">
            <a:extLst>
              <a:ext uri="{FF2B5EF4-FFF2-40B4-BE49-F238E27FC236}">
                <a16:creationId xmlns:a16="http://schemas.microsoft.com/office/drawing/2014/main" id="{550BC071-96A9-44DE-8D07-E8836F57D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24" y="3606609"/>
            <a:ext cx="4297088" cy="237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1D4CF84-D6DE-4D0F-BAA9-415370E9C0AB}"/>
              </a:ext>
            </a:extLst>
          </p:cNvPr>
          <p:cNvSpPr/>
          <p:nvPr/>
        </p:nvSpPr>
        <p:spPr>
          <a:xfrm>
            <a:off x="3000196" y="4838640"/>
            <a:ext cx="824460" cy="824460"/>
          </a:xfrm>
          <a:prstGeom prst="ellipse">
            <a:avLst/>
          </a:prstGeom>
          <a:noFill/>
          <a:ln w="38100">
            <a:solidFill>
              <a:srgbClr val="0025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2C7842-BB98-470D-90C4-A52822A34C17}"/>
              </a:ext>
            </a:extLst>
          </p:cNvPr>
          <p:cNvSpPr/>
          <p:nvPr/>
        </p:nvSpPr>
        <p:spPr>
          <a:xfrm>
            <a:off x="4743506" y="3797020"/>
            <a:ext cx="607035" cy="607035"/>
          </a:xfrm>
          <a:prstGeom prst="ellipse">
            <a:avLst/>
          </a:prstGeom>
          <a:noFill/>
          <a:ln w="38100">
            <a:solidFill>
              <a:srgbClr val="0025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82C3B4-07B4-47BF-91CB-9CF2E20681D4}"/>
              </a:ext>
            </a:extLst>
          </p:cNvPr>
          <p:cNvSpPr/>
          <p:nvPr/>
        </p:nvSpPr>
        <p:spPr>
          <a:xfrm>
            <a:off x="5488965" y="4004454"/>
            <a:ext cx="607035" cy="607035"/>
          </a:xfrm>
          <a:prstGeom prst="ellipse">
            <a:avLst/>
          </a:prstGeom>
          <a:noFill/>
          <a:ln w="38100">
            <a:solidFill>
              <a:srgbClr val="0025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65BD5FF-A75F-44CE-9BD1-B975DD9D0274}"/>
              </a:ext>
            </a:extLst>
          </p:cNvPr>
          <p:cNvSpPr/>
          <p:nvPr/>
        </p:nvSpPr>
        <p:spPr>
          <a:xfrm>
            <a:off x="2926623" y="5539446"/>
            <a:ext cx="607035" cy="607035"/>
          </a:xfrm>
          <a:prstGeom prst="ellipse">
            <a:avLst/>
          </a:prstGeom>
          <a:noFill/>
          <a:ln w="38100">
            <a:solidFill>
              <a:srgbClr val="0025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66C40-59F3-41FC-B1BA-884CDF0F58D1}"/>
              </a:ext>
            </a:extLst>
          </p:cNvPr>
          <p:cNvSpPr/>
          <p:nvPr/>
        </p:nvSpPr>
        <p:spPr>
          <a:xfrm rot="430783">
            <a:off x="4790581" y="4036238"/>
            <a:ext cx="512884" cy="67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FEB9D5-03F1-4808-82F0-DFDD639574DD}"/>
              </a:ext>
            </a:extLst>
          </p:cNvPr>
          <p:cNvSpPr/>
          <p:nvPr/>
        </p:nvSpPr>
        <p:spPr>
          <a:xfrm rot="430783">
            <a:off x="5536040" y="4273992"/>
            <a:ext cx="512884" cy="67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13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방송 편성 최적화 방안</a:t>
            </a:r>
            <a:br>
              <a:rPr kumimoji="1" lang="en-US" altLang="ko-KR" dirty="0"/>
            </a:br>
            <a:r>
              <a:rPr kumimoji="1" lang="en-US" altLang="ko-KR" sz="2800" dirty="0"/>
              <a:t>Broadcasting Schedule Optimization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88966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6B87-BFAA-2D4E-ADC9-8A7580EE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편성 최적화 모델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E0949-99D6-6041-8544-0BCD8CA19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58</a:t>
            </a:fld>
            <a:endParaRPr kumimoji="1" lang="ko-Kore-KR" altLang="en-US" dirty="0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527119B6-6447-0A4A-98D2-FA71EAC55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050" y="1136225"/>
            <a:ext cx="9089725" cy="5278520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상품군별 프라임 시간 활용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상품군 별 최적화 방법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데이터에서 일별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시간별 매출이 최대인 상품군으로 사전을 생성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순위까지의 상품군을 선정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시간표 생성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prime_dict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{…,‘21’: [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                     ‘22’: [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속옷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],…}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한계점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상품군 내 상품별 최적화는 힘듦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82E61C9-100E-8C4A-8901-FFAB39515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158" y="3526243"/>
            <a:ext cx="3897183" cy="29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086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DBD9-8F2D-7B43-8949-D8F239F5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편성 최적화 모델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83804-8C56-2E4C-B858-4F6E9496A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상품 관련 피처</a:t>
            </a:r>
            <a:r>
              <a:rPr lang="en-US" altLang="ko-KR" dirty="0"/>
              <a:t>(</a:t>
            </a:r>
            <a:r>
              <a:rPr lang="ko-KR" altLang="en-US" dirty="0"/>
              <a:t>외부 데이터 포함</a:t>
            </a:r>
            <a:r>
              <a:rPr lang="en-US" altLang="ko-KR" dirty="0"/>
              <a:t>)</a:t>
            </a:r>
            <a:r>
              <a:rPr lang="ko-KR" altLang="en-US" dirty="0"/>
              <a:t>만으로 최적 방송 시간표 생성</a:t>
            </a:r>
            <a:endParaRPr lang="en-US" altLang="ko-KR" dirty="0"/>
          </a:p>
          <a:p>
            <a:r>
              <a:rPr lang="ko-KR" altLang="en-US" dirty="0"/>
              <a:t>상품 별 최대 수익을 고려한 최대 수익 편성표 생성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BB328-1F95-324E-B431-F524186FE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59</a:t>
            </a:fld>
            <a:endParaRPr kumimoji="1" lang="ko-Kore-KR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1FDB75-6835-8147-8739-E34EB4D65061}"/>
              </a:ext>
            </a:extLst>
          </p:cNvPr>
          <p:cNvSpPr/>
          <p:nvPr/>
        </p:nvSpPr>
        <p:spPr>
          <a:xfrm>
            <a:off x="2716695" y="2491409"/>
            <a:ext cx="8961080" cy="3087756"/>
          </a:xfrm>
          <a:prstGeom prst="roundRect">
            <a:avLst>
              <a:gd name="adj" fmla="val 753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861F40-5349-B449-B248-49AB9D51FCD8}"/>
              </a:ext>
            </a:extLst>
          </p:cNvPr>
          <p:cNvGrpSpPr/>
          <p:nvPr/>
        </p:nvGrpSpPr>
        <p:grpSpPr>
          <a:xfrm>
            <a:off x="3632992" y="2736607"/>
            <a:ext cx="7348681" cy="2588950"/>
            <a:chOff x="3585946" y="2614797"/>
            <a:chExt cx="7348681" cy="25889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53FD9A-B29D-6049-A18A-42451BB0668B}"/>
                </a:ext>
              </a:extLst>
            </p:cNvPr>
            <p:cNvGrpSpPr/>
            <p:nvPr/>
          </p:nvGrpSpPr>
          <p:grpSpPr>
            <a:xfrm>
              <a:off x="3585946" y="3310771"/>
              <a:ext cx="4270024" cy="1125490"/>
              <a:chOff x="2810782" y="1291609"/>
              <a:chExt cx="4270024" cy="112549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2B09F9-3953-C344-AD7A-DC80E1715D67}"/>
                  </a:ext>
                </a:extLst>
              </p:cNvPr>
              <p:cNvSpPr/>
              <p:nvPr/>
            </p:nvSpPr>
            <p:spPr>
              <a:xfrm>
                <a:off x="5461481" y="1291609"/>
                <a:ext cx="849221" cy="112549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시간</a:t>
                </a:r>
                <a:endPara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생성</a:t>
                </a:r>
                <a:endPara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</a:t>
                </a:r>
                <a:endParaRPr lang="en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C48621-8A79-4240-B987-D0D3C1F056E9}"/>
                  </a:ext>
                </a:extLst>
              </p:cNvPr>
              <p:cNvSpPr txBox="1"/>
              <p:nvPr/>
            </p:nvSpPr>
            <p:spPr>
              <a:xfrm>
                <a:off x="2810782" y="1711404"/>
                <a:ext cx="1518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 관련 피처</a:t>
                </a:r>
                <a:endParaRPr lang="en-KR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BC66641-58F0-3D4A-991A-C9D500FAC0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3229" y="1838784"/>
                <a:ext cx="663691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B3551F4-BC95-E74C-8AFD-CF0360E4F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5" y="1809745"/>
                <a:ext cx="663691" cy="0"/>
              </a:xfrm>
              <a:prstGeom prst="straightConnector1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0A4A8CD-2CB0-994C-84A0-6A37282BDBC5}"/>
                </a:ext>
              </a:extLst>
            </p:cNvPr>
            <p:cNvGrpSpPr/>
            <p:nvPr/>
          </p:nvGrpSpPr>
          <p:grpSpPr>
            <a:xfrm>
              <a:off x="8061106" y="2614797"/>
              <a:ext cx="2873521" cy="2588950"/>
              <a:chOff x="8061105" y="2868216"/>
              <a:chExt cx="2873521" cy="25889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F372E5E-0DC6-5D47-A3AF-4B231DB8E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6770" b="29000"/>
              <a:stretch/>
            </p:blipFill>
            <p:spPr>
              <a:xfrm>
                <a:off x="8061105" y="2868216"/>
                <a:ext cx="2873521" cy="220525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ACFACE-9F8A-9848-A1E7-59AA93D757E4}"/>
                  </a:ext>
                </a:extLst>
              </p:cNvPr>
              <p:cNvSpPr txBox="1"/>
              <p:nvPr/>
            </p:nvSpPr>
            <p:spPr>
              <a:xfrm>
                <a:off x="8576779" y="5180167"/>
                <a:ext cx="184217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최대 수익 반영 시간표 생성</a:t>
                </a:r>
                <a:endParaRPr lang="en-KR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099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제공 데이터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/>
              <a:t>실적 데이터</a:t>
            </a:r>
            <a:endParaRPr lang="en-US" altLang="ko-KR" b="1" dirty="0"/>
          </a:p>
          <a:p>
            <a:pPr lvl="1"/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 프로그램별 실적 데이터</a:t>
            </a:r>
            <a:endParaRPr lang="en-US" altLang="ko-KR" dirty="0"/>
          </a:p>
          <a:p>
            <a:pPr lvl="2"/>
            <a:r>
              <a:rPr lang="ko-KR" altLang="en-US" dirty="0"/>
              <a:t>상품별 과거</a:t>
            </a:r>
            <a:r>
              <a:rPr lang="en-US" altLang="ko-KR" dirty="0"/>
              <a:t>(</a:t>
            </a:r>
            <a:r>
              <a:rPr lang="ko-KR" altLang="en-US" dirty="0"/>
              <a:t>연속편성횟수</a:t>
            </a:r>
            <a:r>
              <a:rPr lang="en-US" altLang="ko-KR" dirty="0"/>
              <a:t>/</a:t>
            </a:r>
            <a:r>
              <a:rPr lang="ko-KR" altLang="en-US" dirty="0"/>
              <a:t>편성분</a:t>
            </a:r>
            <a:r>
              <a:rPr lang="en-US" altLang="ko-KR" dirty="0"/>
              <a:t>), </a:t>
            </a:r>
            <a:r>
              <a:rPr lang="ko-KR" altLang="en-US" dirty="0"/>
              <a:t>판매가</a:t>
            </a:r>
            <a:r>
              <a:rPr lang="en-US" altLang="ko-KR" dirty="0"/>
              <a:t>, </a:t>
            </a:r>
            <a:r>
              <a:rPr lang="ko-KR" altLang="en-US" dirty="0"/>
              <a:t>카테고리 정보 제공함</a:t>
            </a:r>
            <a:endParaRPr lang="en-US" altLang="ko-KR" dirty="0"/>
          </a:p>
          <a:p>
            <a:pPr lvl="2"/>
            <a:r>
              <a:rPr lang="ko-KR" altLang="en-US" dirty="0"/>
              <a:t>예측 상품 중 판매가 </a:t>
            </a:r>
            <a:r>
              <a:rPr lang="en-US" altLang="ko-KR" dirty="0"/>
              <a:t>0</a:t>
            </a:r>
            <a:r>
              <a:rPr lang="ko-KR" altLang="en-US" dirty="0"/>
              <a:t>인 프로그램 실적은 예측에서 제외</a:t>
            </a:r>
            <a:endParaRPr lang="en-US" altLang="ko-KR" dirty="0"/>
          </a:p>
          <a:p>
            <a:pPr lvl="2"/>
            <a:r>
              <a:rPr lang="ko-KR" altLang="en-US" dirty="0"/>
              <a:t>예측 상품 중 과거 실적이 없는 경우는 유사 카테고리 혹은 동일 머더코드로 예측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AE5CFE-FA0F-46D1-ABE3-91185AA5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41" y="3253398"/>
            <a:ext cx="5784861" cy="34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25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802D-3512-E549-86B7-63A7CB0B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편성 최적화 모델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F447A-21D0-C342-8C33-0B9C795B8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앞서 만든 </a:t>
            </a:r>
            <a:r>
              <a:rPr lang="ko-KR" altLang="en-US" i="1" dirty="0"/>
              <a:t>수익 예측 모델  </a:t>
            </a:r>
            <a:r>
              <a:rPr lang="ko-KR" altLang="en-US" dirty="0"/>
              <a:t>활용하여 최대 수익 편성표 생성</a:t>
            </a:r>
            <a:endParaRPr lang="en-US" altLang="ko-KR" dirty="0"/>
          </a:p>
          <a:p>
            <a:pPr lvl="1"/>
            <a:r>
              <a:rPr lang="ko-KR" altLang="en-US" dirty="0"/>
              <a:t>실제 취급액 </a:t>
            </a:r>
            <a:r>
              <a:rPr lang="en-US" altLang="ko-KR" dirty="0">
                <a:sym typeface="Wingdings" pitchFamily="2" charset="2"/>
              </a:rPr>
              <a:t></a:t>
            </a:r>
            <a:r>
              <a:rPr lang="ko-KR" altLang="en-US" dirty="0">
                <a:sym typeface="Wingdings" pitchFamily="2" charset="2"/>
              </a:rPr>
              <a:t> 실제 취급액 분포 </a:t>
            </a:r>
            <a:endParaRPr lang="en-KR" dirty="0"/>
          </a:p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07224-A988-D84E-BC13-5E23A37B4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60</a:t>
            </a:fld>
            <a:endParaRPr kumimoji="1" lang="ko-Kore-KR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35FDE7-9F01-0246-9FC0-78C9A0650D15}"/>
              </a:ext>
            </a:extLst>
          </p:cNvPr>
          <p:cNvGrpSpPr/>
          <p:nvPr/>
        </p:nvGrpSpPr>
        <p:grpSpPr>
          <a:xfrm>
            <a:off x="1623963" y="2501327"/>
            <a:ext cx="9774236" cy="2687833"/>
            <a:chOff x="2296625" y="2329687"/>
            <a:chExt cx="9774236" cy="268783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7D4AA9A-0720-444A-9EA2-E09F0E2D70A0}"/>
                </a:ext>
              </a:extLst>
            </p:cNvPr>
            <p:cNvGrpSpPr/>
            <p:nvPr/>
          </p:nvGrpSpPr>
          <p:grpSpPr>
            <a:xfrm>
              <a:off x="2296625" y="2881246"/>
              <a:ext cx="5767323" cy="1788478"/>
              <a:chOff x="3884924" y="2450255"/>
              <a:chExt cx="5767323" cy="17884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2389EAD-14D1-0C46-90E8-E1524731E255}"/>
                  </a:ext>
                </a:extLst>
              </p:cNvPr>
              <p:cNvGrpSpPr/>
              <p:nvPr/>
            </p:nvGrpSpPr>
            <p:grpSpPr>
              <a:xfrm>
                <a:off x="3884924" y="2450255"/>
                <a:ext cx="5767323" cy="1419146"/>
                <a:chOff x="2464904" y="1814384"/>
                <a:chExt cx="5767323" cy="1419146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21665C-74AD-CB4F-9D0B-F983BFDCD71E}"/>
                    </a:ext>
                  </a:extLst>
                </p:cNvPr>
                <p:cNvSpPr txBox="1"/>
                <p:nvPr/>
              </p:nvSpPr>
              <p:spPr>
                <a:xfrm>
                  <a:off x="2767847" y="2014435"/>
                  <a:ext cx="16603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상품 관련 피처</a:t>
                  </a:r>
                  <a:endParaRPr lang="en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C69D7910-1DDD-CF4E-821D-C7E6729015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43196" y="2499243"/>
                  <a:ext cx="381396" cy="0"/>
                </a:xfrm>
                <a:prstGeom prst="straightConnector1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E5D56DB-4882-A24C-8FDA-126EA4A4999B}"/>
                    </a:ext>
                  </a:extLst>
                </p:cNvPr>
                <p:cNvSpPr txBox="1"/>
                <p:nvPr/>
              </p:nvSpPr>
              <p:spPr>
                <a:xfrm>
                  <a:off x="2767847" y="2671242"/>
                  <a:ext cx="16603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실제 판매 시간</a:t>
                  </a:r>
                  <a:endParaRPr lang="en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156FA62-F77F-CB48-9466-F497E6087AA4}"/>
                    </a:ext>
                  </a:extLst>
                </p:cNvPr>
                <p:cNvSpPr/>
                <p:nvPr/>
              </p:nvSpPr>
              <p:spPr>
                <a:xfrm>
                  <a:off x="5310122" y="1936498"/>
                  <a:ext cx="849221" cy="112549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수익</a:t>
                  </a:r>
                  <a:endParaRPr lang="en-US" altLang="ko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예상</a:t>
                  </a:r>
                  <a:endParaRPr lang="en-US" altLang="ko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모델</a:t>
                  </a:r>
                  <a:endParaRPr lang="en-KR" dirty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" name="Double Bracket 11">
                  <a:extLst>
                    <a:ext uri="{FF2B5EF4-FFF2-40B4-BE49-F238E27FC236}">
                      <a16:creationId xmlns:a16="http://schemas.microsoft.com/office/drawing/2014/main" id="{3D8B098E-085D-5941-9530-29BC4E019575}"/>
                    </a:ext>
                  </a:extLst>
                </p:cNvPr>
                <p:cNvSpPr/>
                <p:nvPr/>
              </p:nvSpPr>
              <p:spPr>
                <a:xfrm>
                  <a:off x="2588050" y="2199101"/>
                  <a:ext cx="1969616" cy="629567"/>
                </a:xfrm>
                <a:prstGeom prst="bracketPair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577CF447-B734-634D-BDB3-E1F63574DD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64279" y="2499243"/>
                  <a:ext cx="490330" cy="0"/>
                </a:xfrm>
                <a:prstGeom prst="straightConnector1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6C44103-E7FF-B646-9420-6B5E67672C9C}"/>
                    </a:ext>
                  </a:extLst>
                </p:cNvPr>
                <p:cNvSpPr txBox="1"/>
                <p:nvPr/>
              </p:nvSpPr>
              <p:spPr>
                <a:xfrm>
                  <a:off x="6805639" y="2314577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실제 취급액</a:t>
                  </a:r>
                  <a:endParaRPr lang="en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직사각형 20">
                  <a:extLst>
                    <a:ext uri="{FF2B5EF4-FFF2-40B4-BE49-F238E27FC236}">
                      <a16:creationId xmlns:a16="http://schemas.microsoft.com/office/drawing/2014/main" id="{2CC7D991-5EEC-774E-BA11-E39F6585E02A}"/>
                    </a:ext>
                  </a:extLst>
                </p:cNvPr>
                <p:cNvSpPr/>
                <p:nvPr/>
              </p:nvSpPr>
              <p:spPr>
                <a:xfrm>
                  <a:off x="2464904" y="1814384"/>
                  <a:ext cx="5767323" cy="1419146"/>
                </a:xfrm>
                <a:prstGeom prst="rect">
                  <a:avLst/>
                </a:prstGeom>
                <a:ln w="10160">
                  <a:solidFill>
                    <a:srgbClr val="F42524"/>
                  </a:solidFill>
                  <a:prstDash val="dash"/>
                  <a:miter/>
                </a:ln>
              </p:spPr>
              <p:txBody>
                <a:bodyPr lIns="45719" rIns="45719" anchor="ctr"/>
                <a:lstStyle/>
                <a:p>
                  <a:pPr algn="r">
                    <a:defRPr>
                      <a:solidFill>
                        <a:srgbClr val="FFFFFF"/>
                      </a:solidFill>
                    </a:defRPr>
                  </a:pPr>
                  <a:endParaRPr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79D26B-1ABB-E649-9506-B96098B6893A}"/>
                  </a:ext>
                </a:extLst>
              </p:cNvPr>
              <p:cNvSpPr txBox="1"/>
              <p:nvPr/>
            </p:nvSpPr>
            <p:spPr>
              <a:xfrm>
                <a:off x="6391695" y="3869401"/>
                <a:ext cx="137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[</a:t>
                </a:r>
                <a:r>
                  <a:rPr 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Process 1</a:t>
                </a:r>
                <a:r>
                  <a:rPr lang="en-US" altLang="ko-KR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]</a:t>
                </a:r>
                <a:endParaRPr lang="en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093A0723-CE8B-6A4F-B0A2-FD5AB94E1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94" y="2329687"/>
              <a:ext cx="3409867" cy="2435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7D09AB6-7EDC-464B-ABB1-4BBEFD14D129}"/>
                </a:ext>
              </a:extLst>
            </p:cNvPr>
            <p:cNvCxnSpPr>
              <a:cxnSpLocks/>
            </p:cNvCxnSpPr>
            <p:nvPr/>
          </p:nvCxnSpPr>
          <p:spPr>
            <a:xfrm>
              <a:off x="8170664" y="3567375"/>
              <a:ext cx="49033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B204E6-6CB8-0346-B6D3-480CB166D1A1}"/>
                </a:ext>
              </a:extLst>
            </p:cNvPr>
            <p:cNvSpPr txBox="1"/>
            <p:nvPr/>
          </p:nvSpPr>
          <p:spPr>
            <a:xfrm>
              <a:off x="9894096" y="4740521"/>
              <a:ext cx="1220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실제 취급액 분포</a:t>
              </a:r>
              <a:endParaRPr lang="en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634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7CD8-E997-984D-872F-D16D2875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편성 최적화 모델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59031-A739-1340-A29B-0050D95D0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취급액 분포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3C32C-76F4-FE45-90E8-A7BBEDC69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61</a:t>
            </a:fld>
            <a:endParaRPr kumimoji="1" lang="ko-Kore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F84F3B-F23F-4273-B961-0CF3D576B224}"/>
              </a:ext>
            </a:extLst>
          </p:cNvPr>
          <p:cNvGrpSpPr/>
          <p:nvPr/>
        </p:nvGrpSpPr>
        <p:grpSpPr>
          <a:xfrm>
            <a:off x="1577360" y="1781390"/>
            <a:ext cx="4492176" cy="4633355"/>
            <a:chOff x="1603824" y="1741357"/>
            <a:chExt cx="4492176" cy="4633355"/>
          </a:xfrm>
        </p:grpSpPr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0B64ECEA-A366-1648-995F-5C96D53AB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3824" y="4785445"/>
              <a:ext cx="2224974" cy="158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2" name="Picture 14">
              <a:extLst>
                <a:ext uri="{FF2B5EF4-FFF2-40B4-BE49-F238E27FC236}">
                  <a16:creationId xmlns:a16="http://schemas.microsoft.com/office/drawing/2014/main" id="{027BD585-5CE9-1945-843B-CC5A64FBE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936" y="3263401"/>
              <a:ext cx="2130862" cy="152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4" name="Picture 16">
              <a:extLst>
                <a:ext uri="{FF2B5EF4-FFF2-40B4-BE49-F238E27FC236}">
                  <a16:creationId xmlns:a16="http://schemas.microsoft.com/office/drawing/2014/main" id="{FA3059A7-C39C-B54F-BC68-8C4CB43E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937" y="1741357"/>
              <a:ext cx="2130861" cy="152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6" name="Picture 18">
              <a:extLst>
                <a:ext uri="{FF2B5EF4-FFF2-40B4-BE49-F238E27FC236}">
                  <a16:creationId xmlns:a16="http://schemas.microsoft.com/office/drawing/2014/main" id="{06D7E64F-A13C-3B4B-B37E-795474B8D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798" y="1741357"/>
              <a:ext cx="2224974" cy="158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DD401C1B-2191-A547-AC2D-85159E311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026" y="3283417"/>
              <a:ext cx="2224974" cy="158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34DF6ED2-C307-AC46-8CE2-C1098DC18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215" y="4759926"/>
              <a:ext cx="2254785" cy="1610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5D196A-6AB0-2A42-8944-5CE3F9938A80}"/>
              </a:ext>
            </a:extLst>
          </p:cNvPr>
          <p:cNvSpPr txBox="1"/>
          <p:nvPr/>
        </p:nvSpPr>
        <p:spPr>
          <a:xfrm>
            <a:off x="6252221" y="2594463"/>
            <a:ext cx="1437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상품 별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프라임 타임 분포를 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따르는 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모델 만들기  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9E50A9-4D4B-0A43-9836-B139F3B19F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6770" b="29000"/>
          <a:stretch/>
        </p:blipFill>
        <p:spPr>
          <a:xfrm>
            <a:off x="7872075" y="2567548"/>
            <a:ext cx="3679536" cy="2823820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3938DC-D9A3-3340-8DA2-4CC5702A20C1}"/>
              </a:ext>
            </a:extLst>
          </p:cNvPr>
          <p:cNvSpPr txBox="1"/>
          <p:nvPr/>
        </p:nvSpPr>
        <p:spPr>
          <a:xfrm>
            <a:off x="8790757" y="5466739"/>
            <a:ext cx="18421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수익 반영 시간표 생성</a:t>
            </a:r>
            <a:endParaRPr lang="en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E015E7C-20CE-C44B-93B4-559CF6CAB920}"/>
              </a:ext>
            </a:extLst>
          </p:cNvPr>
          <p:cNvSpPr/>
          <p:nvPr/>
        </p:nvSpPr>
        <p:spPr>
          <a:xfrm>
            <a:off x="6324462" y="3766006"/>
            <a:ext cx="1358900" cy="596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1040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1299-BB40-894C-BC96-B5C76BB9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편성 최적화 모델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3FC81F-053F-3F4B-96E1-36F1CA18C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실제 취급액 분포와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추천 시간에 대한 취급액 분포가 같게 학습  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쿨백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라이블러 발산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(Kullback-Leibler divergence)</a:t>
                </a:r>
                <a:endParaRPr lang="en-KR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)−(−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)=−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KR" dirty="0"/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3FC81F-053F-3F4B-96E1-36F1CA18C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73" t="-8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6A4A9-D732-274E-A9F3-9B2BC3942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62</a:t>
            </a:fld>
            <a:endParaRPr kumimoji="1" lang="ko-Kore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E860F8-C409-4517-B630-A9D551850662}"/>
              </a:ext>
            </a:extLst>
          </p:cNvPr>
          <p:cNvGrpSpPr/>
          <p:nvPr/>
        </p:nvGrpSpPr>
        <p:grpSpPr>
          <a:xfrm>
            <a:off x="2243536" y="3194358"/>
            <a:ext cx="8875169" cy="2747341"/>
            <a:chOff x="2508920" y="3268495"/>
            <a:chExt cx="8875169" cy="27473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7BD5BD-2FD8-D148-B087-B00A1CDA38CD}"/>
                </a:ext>
              </a:extLst>
            </p:cNvPr>
            <p:cNvGrpSpPr/>
            <p:nvPr/>
          </p:nvGrpSpPr>
          <p:grpSpPr>
            <a:xfrm>
              <a:off x="6471388" y="3536355"/>
              <a:ext cx="4912701" cy="2211620"/>
              <a:chOff x="6550518" y="2430546"/>
              <a:chExt cx="4912701" cy="221162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6FB369-4632-D148-A519-423CFA0EF7FA}"/>
                  </a:ext>
                </a:extLst>
              </p:cNvPr>
              <p:cNvSpPr/>
              <p:nvPr/>
            </p:nvSpPr>
            <p:spPr>
              <a:xfrm>
                <a:off x="8318480" y="2430546"/>
                <a:ext cx="3144739" cy="22116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pic>
            <p:nvPicPr>
              <p:cNvPr id="7" name="Graphic 6" descr="Question Mark">
                <a:extLst>
                  <a:ext uri="{FF2B5EF4-FFF2-40B4-BE49-F238E27FC236}">
                    <a16:creationId xmlns:a16="http://schemas.microsoft.com/office/drawing/2014/main" id="{E9AC8B8C-D109-1745-A99E-5546796C9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33650" y="276578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F2AFE-7229-CA43-B8CA-ED4050CD8E27}"/>
                  </a:ext>
                </a:extLst>
              </p:cNvPr>
              <p:cNvSpPr txBox="1"/>
              <p:nvPr/>
            </p:nvSpPr>
            <p:spPr>
              <a:xfrm>
                <a:off x="8884805" y="3769718"/>
                <a:ext cx="20120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추천 시간에 대한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예상 수익 분포 </a:t>
                </a:r>
                <a:endParaRPr lang="en-K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75A065-1E24-6E4B-A641-123481DD4B84}"/>
                  </a:ext>
                </a:extLst>
              </p:cNvPr>
              <p:cNvSpPr txBox="1"/>
              <p:nvPr/>
            </p:nvSpPr>
            <p:spPr>
              <a:xfrm>
                <a:off x="6550518" y="3215499"/>
                <a:ext cx="1444626" cy="739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동일한 분포 </a:t>
                </a:r>
                <a:endParaRPr lang="en-US" altLang="ko-KR" dirty="0"/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/>
                  <a:t>학습</a:t>
                </a:r>
                <a:endParaRPr lang="en-KR" dirty="0"/>
              </a:p>
            </p:txBody>
          </p:sp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AD86C0F-BD1E-DD4F-AF5E-66370D188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20" y="3268495"/>
              <a:ext cx="3846277" cy="2747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22947B-DB6F-9D48-B8D6-42781DA4B937}"/>
                </a:ext>
              </a:extLst>
            </p:cNvPr>
            <p:cNvCxnSpPr>
              <a:cxnSpLocks/>
            </p:cNvCxnSpPr>
            <p:nvPr/>
          </p:nvCxnSpPr>
          <p:spPr>
            <a:xfrm>
              <a:off x="6394409" y="4691121"/>
              <a:ext cx="163624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3107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055F-8D58-8848-A145-48770475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편성 최적화 모델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10968-2602-F54C-B2B8-8BBD1DD8B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63</a:t>
            </a:fld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C82F584-FDAC-1141-BA65-FF914577DB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8049" y="1194900"/>
                <a:ext cx="9089725" cy="52785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rgbClr val="F1453A"/>
                  </a:buClr>
                  <a:buFont typeface="시스템 서체 일반체"/>
                  <a:buChar char="●"/>
                  <a:defRPr sz="2400" kern="1200">
                    <a:solidFill>
                      <a:srgbClr val="343434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343434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343434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rgbClr val="343434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rgbClr val="343434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b="1" dirty="0"/>
                  <a:t>쿨백</a:t>
                </a:r>
                <a:r>
                  <a:rPr lang="en-US" altLang="ko-KR" b="1" dirty="0"/>
                  <a:t>-</a:t>
                </a:r>
                <a:r>
                  <a:rPr lang="ko-KR" altLang="en-US" b="1" dirty="0"/>
                  <a:t>라이블러 발산</a:t>
                </a:r>
                <a:r>
                  <a:rPr lang="en-US" altLang="ko-KR" dirty="0"/>
                  <a:t>(</a:t>
                </a:r>
                <a:r>
                  <a:rPr lang="en-US" dirty="0" err="1"/>
                  <a:t>Kullback</a:t>
                </a:r>
                <a:r>
                  <a:rPr lang="en-US" dirty="0"/>
                  <a:t>–</a:t>
                </a:r>
                <a:r>
                  <a:rPr lang="en-US" dirty="0" err="1"/>
                  <a:t>Leibler</a:t>
                </a:r>
                <a:r>
                  <a:rPr lang="en-US" dirty="0"/>
                  <a:t> divergence)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두 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확률분포의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차이를 계산하는 데에 사용하는 함수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ko-KR" altLang="en-US" dirty="0"/>
                  <a:t>확률공간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ko-KR" altLang="en-US" dirty="0"/>
                  <a:t>와 이산확률변수 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…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그리고 확률 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dirty="0"/>
                  <a:t>가 주어졌을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두 확률 분포의 차이를 계산</a:t>
                </a:r>
                <a:endParaRPr lang="en-US" altLang="ko-KR" dirty="0"/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Ex) </a:t>
                </a:r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C82F584-FDAC-1141-BA65-FF914577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049" y="1194900"/>
                <a:ext cx="9089725" cy="5278520"/>
              </a:xfrm>
              <a:prstGeom prst="rect">
                <a:avLst/>
              </a:prstGeom>
              <a:blipFill>
                <a:blip r:embed="rId2"/>
                <a:stretch>
                  <a:fillRect l="-1119" t="-96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DFF0A38-B9D6-3E49-BAD4-9C1C87FF8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479" y="2938046"/>
            <a:ext cx="3514571" cy="2385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E7E7D-4CDC-0649-A10C-E4CF95AE4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898" y="2901008"/>
            <a:ext cx="3514571" cy="2422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781E33-7A95-1F4E-A2D6-5F537456414B}"/>
                  </a:ext>
                </a:extLst>
              </p:cNvPr>
              <p:cNvSpPr txBox="1"/>
              <p:nvPr/>
            </p:nvSpPr>
            <p:spPr>
              <a:xfrm>
                <a:off x="4507555" y="5461964"/>
                <a:ext cx="58778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b="0" dirty="0"/>
                  <a:t>	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−(0.5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+0.5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⁡(0.2)=−(−</m:t>
                    </m:r>
                    <m:r>
                      <m:rPr>
                        <m:nor/>
                      </m:rPr>
                      <a:rPr lang="en-KR"/>
                      <m:t>0.916290</m:t>
                    </m:r>
                  </m:oMath>
                </a14:m>
                <a:r>
                  <a:rPr lang="en-KR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781E33-7A95-1F4E-A2D6-5F5374564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555" y="5461964"/>
                <a:ext cx="5877847" cy="646331"/>
              </a:xfrm>
              <a:prstGeom prst="rect">
                <a:avLst/>
              </a:prstGeom>
              <a:blipFill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218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47A9-FA6D-004C-AEE2-05FE579B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편성 최적화 모델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78C43-A142-A64C-B972-8B9ABB118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64</a:t>
            </a:fld>
            <a:endParaRPr kumimoji="1" lang="ko-Kore-KR" alt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E0622A3D-8C29-1241-AC6E-985E9B4E1E90}"/>
              </a:ext>
            </a:extLst>
          </p:cNvPr>
          <p:cNvSpPr txBox="1">
            <a:spLocks/>
          </p:cNvSpPr>
          <p:nvPr/>
        </p:nvSpPr>
        <p:spPr>
          <a:xfrm>
            <a:off x="2588049" y="1194900"/>
            <a:ext cx="9089725" cy="5278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1453A"/>
              </a:buClr>
              <a:buFont typeface="시스템 서체 일반체"/>
              <a:buChar char="●"/>
              <a:defRPr sz="2400" kern="1200">
                <a:solidFill>
                  <a:srgbClr val="34343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4343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4343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4343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4343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i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생성 모델 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ko-KR" altLang="en-US" b="1" i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 확인 모델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로 구성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생성 모델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입력값은 상품관련 피처이며 출력은 생성 판매 시간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2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앞서 만든 수익 예상 모델을 사용하기 위해서는 시간 생성 모델 필수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b="1" dirty="0"/>
              <a:t>분포 확인 모델</a:t>
            </a:r>
            <a:endParaRPr lang="en-US" altLang="ko-KR" b="1" dirty="0"/>
          </a:p>
          <a:p>
            <a:pPr lvl="2"/>
            <a:r>
              <a:rPr lang="ko-KR" altLang="en-US" dirty="0"/>
              <a:t>실제 취급액과 예측 취급액 사이에 분포를 확인하는 모델</a:t>
            </a:r>
            <a:endParaRPr lang="en-US" altLang="ko-KR" dirty="0"/>
          </a:p>
          <a:p>
            <a:pPr lvl="1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C6DB44-80A7-4EEB-B027-202D58AE3E98}"/>
              </a:ext>
            </a:extLst>
          </p:cNvPr>
          <p:cNvGrpSpPr/>
          <p:nvPr/>
        </p:nvGrpSpPr>
        <p:grpSpPr>
          <a:xfrm>
            <a:off x="3126903" y="3733431"/>
            <a:ext cx="7116136" cy="2745136"/>
            <a:chOff x="2965559" y="3159679"/>
            <a:chExt cx="8334703" cy="321521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9D1C6B-0830-F445-AF7F-A5F11C8745A6}"/>
                </a:ext>
              </a:extLst>
            </p:cNvPr>
            <p:cNvSpPr txBox="1"/>
            <p:nvPr/>
          </p:nvSpPr>
          <p:spPr>
            <a:xfrm>
              <a:off x="3139340" y="3795145"/>
              <a:ext cx="1205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en-US" dirty="0"/>
                <a:t>Process 1</a:t>
              </a:r>
              <a:r>
                <a:rPr lang="en-US" altLang="ko-KR" dirty="0"/>
                <a:t>]</a:t>
              </a:r>
              <a:endParaRPr lang="en-KR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5E7A42B-1232-E442-BFC9-304122A98DE3}"/>
                </a:ext>
              </a:extLst>
            </p:cNvPr>
            <p:cNvGrpSpPr/>
            <p:nvPr/>
          </p:nvGrpSpPr>
          <p:grpSpPr>
            <a:xfrm>
              <a:off x="2965559" y="3159679"/>
              <a:ext cx="8334703" cy="3215213"/>
              <a:chOff x="3729904" y="3277201"/>
              <a:chExt cx="8334703" cy="321521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A8E673-CA04-D846-8180-E62F887FD873}"/>
                  </a:ext>
                </a:extLst>
              </p:cNvPr>
              <p:cNvSpPr/>
              <p:nvPr/>
            </p:nvSpPr>
            <p:spPr>
              <a:xfrm>
                <a:off x="3729904" y="3277201"/>
                <a:ext cx="8334703" cy="3215213"/>
              </a:xfrm>
              <a:prstGeom prst="rect">
                <a:avLst/>
              </a:prstGeom>
              <a:solidFill>
                <a:schemeClr val="bg1">
                  <a:lumMod val="65000"/>
                  <a:alpha val="22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F1BD4EC-68FA-584F-8448-ACB38D2F410C}"/>
                  </a:ext>
                </a:extLst>
              </p:cNvPr>
              <p:cNvGrpSpPr/>
              <p:nvPr/>
            </p:nvGrpSpPr>
            <p:grpSpPr>
              <a:xfrm>
                <a:off x="3990066" y="3613666"/>
                <a:ext cx="7393418" cy="2638133"/>
                <a:chOff x="606678" y="2096323"/>
                <a:chExt cx="7393418" cy="2638133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7C5D8E3A-3B16-7246-92DF-B19F26DF2043}"/>
                    </a:ext>
                  </a:extLst>
                </p:cNvPr>
                <p:cNvGrpSpPr/>
                <p:nvPr/>
              </p:nvGrpSpPr>
              <p:grpSpPr>
                <a:xfrm>
                  <a:off x="606678" y="2722013"/>
                  <a:ext cx="5973503" cy="2012443"/>
                  <a:chOff x="5002151" y="3928147"/>
                  <a:chExt cx="5973503" cy="2012443"/>
                </a:xfrm>
              </p:grpSpPr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603485DC-FF2D-8142-94C4-169B76E5B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28228" y="4460488"/>
                    <a:ext cx="0" cy="980478"/>
                  </a:xfrm>
                  <a:prstGeom prst="straightConnector1">
                    <a:avLst/>
                  </a:prstGeom>
                  <a:noFill/>
                  <a:ln w="25400" cap="flat">
                    <a:solidFill>
                      <a:schemeClr val="tx1"/>
                    </a:solidFill>
                    <a:prstDash val="solid"/>
                    <a:miter lim="800000"/>
                    <a:tailEnd type="triangle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94E8FD2B-D8EE-BE48-B46F-88724C362A50}"/>
                      </a:ext>
                    </a:extLst>
                  </p:cNvPr>
                  <p:cNvGrpSpPr/>
                  <p:nvPr/>
                </p:nvGrpSpPr>
                <p:grpSpPr>
                  <a:xfrm>
                    <a:off x="5002151" y="3928147"/>
                    <a:ext cx="5973503" cy="2012443"/>
                    <a:chOff x="5002151" y="3928147"/>
                    <a:chExt cx="5973503" cy="2012443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4351C2E4-5E54-EF47-AA35-44ED6FC6C2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93523" y="3992629"/>
                      <a:ext cx="5443728" cy="1859548"/>
                      <a:chOff x="2474686" y="3959733"/>
                      <a:chExt cx="5443728" cy="1859548"/>
                    </a:xfrm>
                  </p:grpSpPr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1261224D-F092-0341-A43D-157179829D9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1661" y="3959733"/>
                        <a:ext cx="1657580" cy="3604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400" b="1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상품 관련 피처</a:t>
                        </a:r>
                        <a:endParaRPr lang="en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7B427BC5-72AF-944A-9845-7C248BC872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1662" y="5458800"/>
                        <a:ext cx="1657567" cy="3604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400" b="1" dirty="0">
                            <a:highlight>
                              <a:srgbClr val="FFFF00"/>
                            </a:highlight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예측 판매 시간</a:t>
                        </a:r>
                        <a:endParaRPr lang="en-KR" sz="1400" b="1" dirty="0">
                          <a:highlight>
                            <a:srgbClr val="FFFF00"/>
                          </a:highligh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sp>
                    <p:nvSpPr>
                      <p:cNvPr id="66" name="Double Bracket 65">
                        <a:extLst>
                          <a:ext uri="{FF2B5EF4-FFF2-40B4-BE49-F238E27FC236}">
                            <a16:creationId xmlns:a16="http://schemas.microsoft.com/office/drawing/2014/main" id="{A7B38F33-F635-844C-AEB7-3A48C3ECF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74686" y="4114905"/>
                        <a:ext cx="2252870" cy="1475674"/>
                      </a:xfrm>
                      <a:prstGeom prst="bracketPair">
                        <a:avLst/>
                      </a:prstGeom>
                      <a:ln w="412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KR"/>
                      </a:p>
                    </p:txBody>
                  </p:sp>
                  <p:cxnSp>
                    <p:nvCxnSpPr>
                      <p:cNvPr id="67" name="Straight Arrow Connector 66">
                        <a:extLst>
                          <a:ext uri="{FF2B5EF4-FFF2-40B4-BE49-F238E27FC236}">
                            <a16:creationId xmlns:a16="http://schemas.microsoft.com/office/drawing/2014/main" id="{AF448A17-616A-B947-89E5-8336CB1F5A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831162" y="4916270"/>
                        <a:ext cx="422001" cy="0"/>
                      </a:xfrm>
                      <a:prstGeom prst="straightConnector1">
                        <a:avLst/>
                      </a:prstGeom>
                      <a:noFill/>
                      <a:ln w="25400" cap="flat">
                        <a:solidFill>
                          <a:schemeClr val="tx1"/>
                        </a:solidFill>
                        <a:prstDash val="solid"/>
                        <a:miter lim="800000"/>
                        <a:tailEnd type="triangle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sp>
                    <p:nvSpPr>
                      <p:cNvPr id="68" name="Rectangle 67">
                        <a:extLst>
                          <a:ext uri="{FF2B5EF4-FFF2-40B4-BE49-F238E27FC236}">
                            <a16:creationId xmlns:a16="http://schemas.microsoft.com/office/drawing/2014/main" id="{BA326CB8-021E-B446-91CD-E3DD89362F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24527" y="4114905"/>
                        <a:ext cx="849220" cy="157313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ko-KR" altLang="en-US" sz="1400" b="1" dirty="0">
                            <a:solidFill>
                              <a:schemeClr val="tx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수익</a:t>
                        </a:r>
                        <a:endParaRPr lang="en-US" altLang="ko-KR" sz="14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  <a:p>
                        <a:pPr algn="ctr"/>
                        <a:r>
                          <a:rPr lang="ko-KR" altLang="en-US" sz="1400" b="1" dirty="0">
                            <a:solidFill>
                              <a:schemeClr val="tx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예상</a:t>
                        </a:r>
                        <a:endParaRPr lang="en-US" altLang="ko-KR" sz="14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  <a:p>
                        <a:pPr algn="ctr"/>
                        <a:r>
                          <a:rPr lang="ko-KR" altLang="en-US" sz="1400" b="1" dirty="0">
                            <a:solidFill>
                              <a:schemeClr val="tx1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모델</a:t>
                        </a:r>
                        <a:endParaRPr lang="en-KR" sz="14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  <p:cxnSp>
                    <p:nvCxnSpPr>
                      <p:cNvPr id="69" name="Straight Arrow Connector 68">
                        <a:extLst>
                          <a:ext uri="{FF2B5EF4-FFF2-40B4-BE49-F238E27FC236}">
                            <a16:creationId xmlns:a16="http://schemas.microsoft.com/office/drawing/2014/main" id="{6E566FB4-4344-C64E-917F-79ED16C00F8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93400" y="4916270"/>
                        <a:ext cx="357380" cy="4919"/>
                      </a:xfrm>
                      <a:prstGeom prst="straightConnector1">
                        <a:avLst/>
                      </a:prstGeom>
                      <a:noFill/>
                      <a:ln w="25400" cap="flat">
                        <a:solidFill>
                          <a:schemeClr val="tx1"/>
                        </a:solidFill>
                        <a:prstDash val="solid"/>
                        <a:miter lim="800000"/>
                        <a:tailEnd type="triangle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91C03999-72C8-8C48-B1F4-FAC29D4F71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6437" y="4740952"/>
                        <a:ext cx="1201977" cy="3604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1400" b="1" dirty="0">
                            <a:highlight>
                              <a:srgbClr val="FFFF00"/>
                            </a:highlight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  <a:t>예측 취급액</a:t>
                        </a:r>
                        <a:endParaRPr lang="en-KR" sz="1400" b="1" dirty="0">
                          <a:highlight>
                            <a:srgbClr val="FFFF00"/>
                          </a:highlight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endParaRPr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D6B3C35C-4D04-2D41-8436-366E964C5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90499" y="4773848"/>
                      <a:ext cx="1657579" cy="369332"/>
                    </a:xfrm>
                    <a:prstGeom prst="rect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 생성 모델</a:t>
                      </a:r>
                      <a:endParaRPr lang="en-KR" sz="14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63" name="직사각형 20">
                      <a:extLst>
                        <a:ext uri="{FF2B5EF4-FFF2-40B4-BE49-F238E27FC236}">
                          <a16:creationId xmlns:a16="http://schemas.microsoft.com/office/drawing/2014/main" id="{26F66B18-D726-F64E-BB16-33C7DF4433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02151" y="3928147"/>
                      <a:ext cx="5973503" cy="2012443"/>
                    </a:xfrm>
                    <a:prstGeom prst="rect">
                      <a:avLst/>
                    </a:prstGeom>
                    <a:ln w="10160">
                      <a:solidFill>
                        <a:srgbClr val="F42524"/>
                      </a:solidFill>
                      <a:prstDash val="dash"/>
                      <a:miter/>
                    </a:ln>
                  </p:spPr>
                  <p:txBody>
                    <a:bodyPr lIns="45719" rIns="45719" anchor="ctr"/>
                    <a:lstStyle/>
                    <a:p>
                      <a:pPr algn="r">
                        <a:defRPr>
                          <a:solidFill>
                            <a:srgbClr val="FFFFFF"/>
                          </a:solidFill>
                        </a:defRPr>
                      </a:pPr>
                      <a:endParaRPr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784B04F1-010B-CA45-8650-EE0B629F1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7907" y="3743032"/>
                  <a:ext cx="525040" cy="0"/>
                </a:xfrm>
                <a:prstGeom prst="straightConnector1">
                  <a:avLst/>
                </a:pr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C475A22-EDE2-7B49-A4F7-534D2DC4BF61}"/>
                    </a:ext>
                  </a:extLst>
                </p:cNvPr>
                <p:cNvSpPr/>
                <p:nvPr/>
              </p:nvSpPr>
              <p:spPr>
                <a:xfrm>
                  <a:off x="7328306" y="2096323"/>
                  <a:ext cx="671790" cy="2572384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분포 </a:t>
                  </a:r>
                  <a:endParaRPr lang="en-US" altLang="ko-KR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algn="ctr"/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확인 모델</a:t>
                  </a:r>
                  <a:endParaRPr lang="en-KR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46EBBCF-80B2-EB4A-B7E2-875A5E54AE78}"/>
                  </a:ext>
                </a:extLst>
              </p:cNvPr>
              <p:cNvSpPr txBox="1"/>
              <p:nvPr/>
            </p:nvSpPr>
            <p:spPr>
              <a:xfrm>
                <a:off x="8523190" y="3767016"/>
                <a:ext cx="1201977" cy="360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highlight>
                      <a:srgbClr val="FFFF00"/>
                    </a:highligh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실제 취급액</a:t>
                </a:r>
                <a:endParaRPr lang="en-KR" sz="1400" b="1" dirty="0">
                  <a:highlight>
                    <a:srgbClr val="FFFF00"/>
                  </a:highligh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BE4DFAC-73D2-9C43-80D6-4D38A4A839E9}"/>
                </a:ext>
              </a:extLst>
            </p:cNvPr>
            <p:cNvCxnSpPr>
              <a:cxnSpLocks/>
            </p:cNvCxnSpPr>
            <p:nvPr/>
          </p:nvCxnSpPr>
          <p:spPr>
            <a:xfrm>
              <a:off x="9326950" y="3794498"/>
              <a:ext cx="525040" cy="0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15652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질의응답</a:t>
            </a:r>
            <a:br>
              <a:rPr kumimoji="1" lang="en-US" altLang="en-US" dirty="0"/>
            </a:br>
            <a:r>
              <a:rPr kumimoji="1" lang="en-US" altLang="en-US" sz="2800" dirty="0" err="1"/>
              <a:t>QnA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16243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 </a:t>
            </a:r>
            <a:r>
              <a:rPr lang="en-US" altLang="ko-KR" sz="1400" dirty="0"/>
              <a:t>Reference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66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2C4BA6-D7D2-4E10-BA0B-E95BA29B37EF}"/>
              </a:ext>
            </a:extLst>
          </p:cNvPr>
          <p:cNvGrpSpPr/>
          <p:nvPr/>
        </p:nvGrpSpPr>
        <p:grpSpPr>
          <a:xfrm>
            <a:off x="3207177" y="2013074"/>
            <a:ext cx="5777645" cy="3304515"/>
            <a:chOff x="3207177" y="1538289"/>
            <a:chExt cx="5777645" cy="33045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028E31-F9B5-49CD-896D-823C43DEB4C0}"/>
                </a:ext>
              </a:extLst>
            </p:cNvPr>
            <p:cNvSpPr txBox="1"/>
            <p:nvPr/>
          </p:nvSpPr>
          <p:spPr>
            <a:xfrm>
              <a:off x="3649207" y="4473472"/>
              <a:ext cx="4893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NanumBarunGothic" panose="020B0603020101020101" pitchFamily="50" charset="-127"/>
                  <a:ea typeface="NanumBarunGothic" panose="020B0603020101020101" pitchFamily="50" charset="-127"/>
                  <a:hlinkClick r:id="rId2"/>
                </a:rPr>
                <a:t>https://github.com/KUAI-Bigcontest/debug</a:t>
              </a:r>
              <a:r>
                <a:rPr lang="en-US" altLang="ko-KR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</a:t>
              </a:r>
              <a:endParaRPr lang="ko-KR" altLang="en-US" b="1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pic>
          <p:nvPicPr>
            <p:cNvPr id="25604" name="Picture 4" descr="GitHub Key Features Now Free For All Users - Somag News">
              <a:extLst>
                <a:ext uri="{FF2B5EF4-FFF2-40B4-BE49-F238E27FC236}">
                  <a16:creationId xmlns:a16="http://schemas.microsoft.com/office/drawing/2014/main" id="{577D71FB-21CE-4711-B77E-02F105B8D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177" y="1538289"/>
              <a:ext cx="5777645" cy="319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3471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 </a:t>
            </a:r>
            <a:r>
              <a:rPr lang="en-US" altLang="ko-KR" sz="1400" dirty="0"/>
              <a:t>Reference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hlinkClick r:id="rId2"/>
              </a:rPr>
              <a:t>https://www.bigcontest.or.kr/</a:t>
            </a:r>
            <a:endParaRPr lang="en-US" altLang="ko-KR" sz="1600" dirty="0"/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https://www.mk.co.kr/news/business/view/2018/09/576315/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4"/>
              </a:rPr>
              <a:t>https://www.etoday.co.kr/news/view/1882077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5"/>
              </a:rPr>
              <a:t>http://www.citydaily.kr/news/articleView.html?idxno=831</a:t>
            </a:r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6"/>
              </a:rPr>
              <a:t>http://plus.hankyung.com/apps/newsinside.view?aid=202003096861A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7"/>
              </a:rPr>
              <a:t>https://ko.wikipedia.org/wiki/%ED%99%A9%EA%B8%88%EC%8B%9C%EA%B0%84%EB%8C%80</a:t>
            </a:r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115046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감사합니다</a:t>
            </a:r>
            <a:br>
              <a:rPr kumimoji="1" lang="en-US" altLang="ko-KR" dirty="0"/>
            </a:br>
            <a:r>
              <a:rPr kumimoji="1" lang="en-US" altLang="ko-KR" sz="2800" dirty="0"/>
              <a:t>The End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9882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제공 데이터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시청률 데이터</a:t>
            </a:r>
            <a:endParaRPr lang="en-US" altLang="en-US" b="1" dirty="0"/>
          </a:p>
          <a:p>
            <a:pPr lvl="1"/>
            <a:r>
              <a:rPr lang="en-US" alt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 ~12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일까지 시청률 데이터</a:t>
            </a:r>
            <a:endParaRPr lang="en-US" altLang="ko-KR" dirty="0"/>
          </a:p>
          <a:p>
            <a:pPr lvl="2"/>
            <a:r>
              <a:rPr lang="ko-KR" altLang="en-US" dirty="0"/>
              <a:t>요일별</a:t>
            </a:r>
            <a:r>
              <a:rPr lang="en-US" altLang="ko-KR" dirty="0"/>
              <a:t>/</a:t>
            </a:r>
            <a:r>
              <a:rPr lang="ko-KR" altLang="en-US" dirty="0"/>
              <a:t>시간대별 분 단위 시청률 데이터 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%)</a:t>
            </a:r>
          </a:p>
          <a:p>
            <a:pPr lvl="2"/>
            <a:r>
              <a:rPr lang="ko-KR" altLang="en-US" dirty="0"/>
              <a:t>오전 </a:t>
            </a:r>
            <a:r>
              <a:rPr lang="en-US" altLang="ko-KR" dirty="0"/>
              <a:t>6</a:t>
            </a:r>
            <a:r>
              <a:rPr lang="ko-KR" altLang="en-US" dirty="0"/>
              <a:t>시부터 익일 오전 </a:t>
            </a:r>
            <a:r>
              <a:rPr lang="en-US" altLang="ko-KR" dirty="0"/>
              <a:t>2</a:t>
            </a:r>
            <a:r>
              <a:rPr lang="ko-KR" altLang="en-US" dirty="0"/>
              <a:t>시까지의 일별 시청률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A70CB-E998-4DA9-A9CE-C9D5C41A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589" y="2817813"/>
            <a:ext cx="6902646" cy="3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02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네이버 트랜드 데이터 </a:t>
            </a:r>
            <a:r>
              <a:rPr lang="en-US" altLang="ko-KR" sz="1400" b="1" dirty="0"/>
              <a:t>Naver Trend Data</a:t>
            </a:r>
            <a:endParaRPr lang="en-US" altLang="ko-KR" b="1" dirty="0"/>
          </a:p>
          <a:p>
            <a:pPr lvl="1"/>
            <a:r>
              <a:rPr lang="ko-KR" altLang="en-US" dirty="0"/>
              <a:t>해당 검색어가 검색된 횟수를 일별</a:t>
            </a:r>
            <a:r>
              <a:rPr lang="en-US" altLang="ko-KR" dirty="0"/>
              <a:t>/</a:t>
            </a:r>
            <a:r>
              <a:rPr lang="ko-KR" altLang="en-US" dirty="0"/>
              <a:t>주별</a:t>
            </a:r>
            <a:r>
              <a:rPr lang="en-US" altLang="ko-KR" dirty="0"/>
              <a:t>/</a:t>
            </a:r>
            <a:r>
              <a:rPr lang="ko-KR" altLang="en-US" dirty="0"/>
              <a:t>월별 각각 합산</a:t>
            </a:r>
            <a:endParaRPr lang="en-US" altLang="ko-KR" dirty="0"/>
          </a:p>
          <a:p>
            <a:pPr lvl="1"/>
            <a:r>
              <a:rPr lang="ko-KR" altLang="en-US" dirty="0"/>
              <a:t>조회기간 내 최다 검색량을 </a:t>
            </a:r>
            <a:r>
              <a:rPr lang="en-US" altLang="ko-KR" dirty="0"/>
              <a:t>100</a:t>
            </a:r>
            <a:r>
              <a:rPr lang="ko-KR" altLang="en-US" dirty="0"/>
              <a:t>으로 설정하여 상대적인 변화를 나타냄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2A1CF-1B96-4DFB-93DD-31A5D4D4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35591"/>
            <a:ext cx="5839640" cy="3677163"/>
          </a:xfrm>
          <a:prstGeom prst="rect">
            <a:avLst/>
          </a:prstGeom>
        </p:spPr>
      </p:pic>
      <p:pic>
        <p:nvPicPr>
          <p:cNvPr id="11266" name="Picture 2" descr="네이버 데이터랩">
            <a:extLst>
              <a:ext uri="{FF2B5EF4-FFF2-40B4-BE49-F238E27FC236}">
                <a16:creationId xmlns:a16="http://schemas.microsoft.com/office/drawing/2014/main" id="{D7F0474A-F279-4D19-8878-B5C48C02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40" y="3212123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0F44047-5E26-4557-BCF6-9555AD534A26}"/>
              </a:ext>
            </a:extLst>
          </p:cNvPr>
          <p:cNvSpPr/>
          <p:nvPr/>
        </p:nvSpPr>
        <p:spPr>
          <a:xfrm>
            <a:off x="5251205" y="4220308"/>
            <a:ext cx="723900" cy="30773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7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r>
              <a:rPr kumimoji="1" lang="en-US" altLang="ko-KR" dirty="0"/>
              <a:t> 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/>
              <a:t>이웃 채널 방송편성표</a:t>
            </a:r>
            <a:endParaRPr kumimoji="1" lang="en-US" altLang="ko-KR" b="1" dirty="0"/>
          </a:p>
          <a:p>
            <a:pPr lvl="1"/>
            <a:r>
              <a:rPr kumimoji="1" lang="en-US" altLang="ko-KR" dirty="0"/>
              <a:t>MBC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JTBC</a:t>
            </a:r>
            <a:r>
              <a:rPr kumimoji="1" lang="ko-KR" altLang="en-US" dirty="0"/>
              <a:t>의 방송 편성표를 활용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B tv         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(14) - JTBC(15)</a:t>
            </a:r>
          </a:p>
          <a:p>
            <a:pPr lvl="2"/>
            <a:r>
              <a:rPr kumimoji="1" lang="en-US" altLang="ko-KR" dirty="0"/>
              <a:t>Olleh TV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(12) - JTBC(15)</a:t>
            </a:r>
          </a:p>
          <a:p>
            <a:pPr lvl="2"/>
            <a:r>
              <a:rPr kumimoji="1" lang="en-US" altLang="ko-KR" dirty="0"/>
              <a:t>U+ TV     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(13) - JTBC(15)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84F725-87BA-4B3F-BCC8-7CC7E0E767AF}"/>
              </a:ext>
            </a:extLst>
          </p:cNvPr>
          <p:cNvGrpSpPr/>
          <p:nvPr/>
        </p:nvGrpSpPr>
        <p:grpSpPr>
          <a:xfrm>
            <a:off x="2796029" y="3344151"/>
            <a:ext cx="4339834" cy="3322985"/>
            <a:chOff x="2796029" y="3067926"/>
            <a:chExt cx="4339834" cy="33229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976E12-6C82-4EDD-9366-882E09671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6029" y="3067926"/>
              <a:ext cx="4339834" cy="29913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C0B71-4A8D-4FAC-9457-9210B34E3C87}"/>
                </a:ext>
              </a:extLst>
            </p:cNvPr>
            <p:cNvSpPr txBox="1"/>
            <p:nvPr/>
          </p:nvSpPr>
          <p:spPr>
            <a:xfrm>
              <a:off x="4419963" y="6083134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MBC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DAD9B8-84DB-4C8C-AD87-4842A5DB4E18}"/>
              </a:ext>
            </a:extLst>
          </p:cNvPr>
          <p:cNvGrpSpPr/>
          <p:nvPr/>
        </p:nvGrpSpPr>
        <p:grpSpPr>
          <a:xfrm>
            <a:off x="7474564" y="3344152"/>
            <a:ext cx="4225343" cy="3319344"/>
            <a:chOff x="7474564" y="3067927"/>
            <a:chExt cx="4225343" cy="33193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184CF9E-773E-4396-8C56-F6DD741F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70"/>
            <a:stretch/>
          </p:blipFill>
          <p:spPr>
            <a:xfrm>
              <a:off x="7474564" y="3067927"/>
              <a:ext cx="4225343" cy="299137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E51F28-D936-4F6C-A472-2A27B2B4E0C3}"/>
                </a:ext>
              </a:extLst>
            </p:cNvPr>
            <p:cNvSpPr txBox="1"/>
            <p:nvPr/>
          </p:nvSpPr>
          <p:spPr>
            <a:xfrm>
              <a:off x="9027626" y="6079494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JTBC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18DCF9-C02B-4383-9ED0-60786F420823}"/>
              </a:ext>
            </a:extLst>
          </p:cNvPr>
          <p:cNvGrpSpPr/>
          <p:nvPr/>
        </p:nvGrpSpPr>
        <p:grpSpPr>
          <a:xfrm>
            <a:off x="9336257" y="1573766"/>
            <a:ext cx="2083402" cy="1493675"/>
            <a:chOff x="9603950" y="1611817"/>
            <a:chExt cx="2083402" cy="149367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206ADD7-C428-4791-90F3-AECC7642E973}"/>
                </a:ext>
              </a:extLst>
            </p:cNvPr>
            <p:cNvGrpSpPr/>
            <p:nvPr/>
          </p:nvGrpSpPr>
          <p:grpSpPr>
            <a:xfrm>
              <a:off x="10209175" y="1611817"/>
              <a:ext cx="1478177" cy="1493675"/>
              <a:chOff x="10075647" y="1423391"/>
              <a:chExt cx="1478177" cy="1493675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B5791A-D0FE-4D50-A562-36BB4EC1A63D}"/>
                  </a:ext>
                </a:extLst>
              </p:cNvPr>
              <p:cNvSpPr/>
              <p:nvPr/>
            </p:nvSpPr>
            <p:spPr>
              <a:xfrm>
                <a:off x="10075647" y="196544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NS </a:t>
                </a:r>
                <a:r>
                  <a:rPr lang="ko-KR" altLang="en-US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홈쇼핑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2FDD1EB-D915-4CA0-8308-DCED0B200088}"/>
                  </a:ext>
                </a:extLst>
              </p:cNvPr>
              <p:cNvSpPr/>
              <p:nvPr/>
            </p:nvSpPr>
            <p:spPr>
              <a:xfrm>
                <a:off x="10088202" y="142339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JTBC</a:t>
                </a:r>
                <a:endPara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51374AA-DEC7-4425-8571-A66D4EC8DE0B}"/>
                  </a:ext>
                </a:extLst>
              </p:cNvPr>
              <p:cNvSpPr/>
              <p:nvPr/>
            </p:nvSpPr>
            <p:spPr>
              <a:xfrm>
                <a:off x="10088202" y="250749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MBC</a:t>
                </a:r>
                <a:endPara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6" name="화살표: 오른쪽으로 구부러짐 15">
              <a:extLst>
                <a:ext uri="{FF2B5EF4-FFF2-40B4-BE49-F238E27FC236}">
                  <a16:creationId xmlns:a16="http://schemas.microsoft.com/office/drawing/2014/main" id="{0400F080-5231-4E1E-890B-38268A563F94}"/>
                </a:ext>
              </a:extLst>
            </p:cNvPr>
            <p:cNvSpPr/>
            <p:nvPr/>
          </p:nvSpPr>
          <p:spPr>
            <a:xfrm>
              <a:off x="9603950" y="1751517"/>
              <a:ext cx="484252" cy="539750"/>
            </a:xfrm>
            <a:prstGeom prst="curvedRightArrow">
              <a:avLst/>
            </a:prstGeom>
            <a:solidFill>
              <a:srgbClr val="F1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왼쪽으로 구부러짐 17">
              <a:extLst>
                <a:ext uri="{FF2B5EF4-FFF2-40B4-BE49-F238E27FC236}">
                  <a16:creationId xmlns:a16="http://schemas.microsoft.com/office/drawing/2014/main" id="{D50A82DF-A30B-4F0E-A5B5-58B29569CA41}"/>
                </a:ext>
              </a:extLst>
            </p:cNvPr>
            <p:cNvSpPr/>
            <p:nvPr/>
          </p:nvSpPr>
          <p:spPr>
            <a:xfrm rot="10800000">
              <a:off x="9603951" y="2312450"/>
              <a:ext cx="484251" cy="598425"/>
            </a:xfrm>
            <a:prstGeom prst="curvedLeftArrow">
              <a:avLst/>
            </a:prstGeom>
            <a:solidFill>
              <a:srgbClr val="F1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634453"/>
      </p:ext>
    </p:extLst>
  </p:cSld>
  <p:clrMapOvr>
    <a:masterClrMapping/>
  </p:clrMapOvr>
</p:sld>
</file>

<file path=ppt/theme/theme1.xml><?xml version="1.0" encoding="utf-8"?>
<a:theme xmlns:a="http://schemas.openxmlformats.org/drawingml/2006/main" name="차애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2713</Words>
  <Application>Microsoft Office PowerPoint</Application>
  <PresentationFormat>와이드스크린</PresentationFormat>
  <Paragraphs>461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6" baseType="lpstr">
      <vt:lpstr>나눔스퀘어_ac</vt:lpstr>
      <vt:lpstr>나눔바른고딕</vt:lpstr>
      <vt:lpstr>NanumBarunGothic</vt:lpstr>
      <vt:lpstr>Calibri</vt:lpstr>
      <vt:lpstr>시스템 서체 일반체</vt:lpstr>
      <vt:lpstr>Arial</vt:lpstr>
      <vt:lpstr>Cambria Math</vt:lpstr>
      <vt:lpstr>차애</vt:lpstr>
      <vt:lpstr>[ 데이터 분석 분야 – 챔피언스리그 ] NS SHOP+ 판매실적 예측을 통한 방송 편성 최적화 방안(모형) 도출</vt:lpstr>
      <vt:lpstr>팀원 소개</vt:lpstr>
      <vt:lpstr>서론</vt:lpstr>
      <vt:lpstr>PowerPoint 프레젠테이션</vt:lpstr>
      <vt:lpstr>데이터 설명 Data Description</vt:lpstr>
      <vt:lpstr>제공 데이터</vt:lpstr>
      <vt:lpstr>제공 데이터</vt:lpstr>
      <vt:lpstr>외부 데이터</vt:lpstr>
      <vt:lpstr>외부 데이터 </vt:lpstr>
      <vt:lpstr>외부 데이터</vt:lpstr>
      <vt:lpstr>탐색적 데이터 분석 Exploratory Data Analysis</vt:lpstr>
      <vt:lpstr>데이터의 형태, 컬럼 그리고 타입</vt:lpstr>
      <vt:lpstr>데이터의 기초 통계량</vt:lpstr>
      <vt:lpstr>마더코드 / 상품코드</vt:lpstr>
      <vt:lpstr>상품군 / 상품명</vt:lpstr>
      <vt:lpstr>노출(분)</vt:lpstr>
      <vt:lpstr>판매단가</vt:lpstr>
      <vt:lpstr>취급액</vt:lpstr>
      <vt:lpstr>월별 상품 총 판매량</vt:lpstr>
      <vt:lpstr>주별 상품 총 판매량</vt:lpstr>
      <vt:lpstr>일별 상품 총 판매량</vt:lpstr>
      <vt:lpstr>시간별 상품 총 판매량</vt:lpstr>
      <vt:lpstr>시간별 상품 총 판매량</vt:lpstr>
      <vt:lpstr>요일별 상품 총 판매량</vt:lpstr>
      <vt:lpstr>일별 평균 시청률</vt:lpstr>
      <vt:lpstr>시간대별 평균 시청률</vt:lpstr>
      <vt:lpstr>데이터 전처리 Data Preprocessing</vt:lpstr>
      <vt:lpstr>결측치 처리 </vt:lpstr>
      <vt:lpstr>방송 시간 </vt:lpstr>
      <vt:lpstr>자연어 처리 Natural Language Processing</vt:lpstr>
      <vt:lpstr>자연어 처리 Natural Language Processing</vt:lpstr>
      <vt:lpstr>자연어 처리 Natural Language Processing</vt:lpstr>
      <vt:lpstr>자연어 처리 Natural Language Processing</vt:lpstr>
      <vt:lpstr>특성 공학 Feature Engineering</vt:lpstr>
      <vt:lpstr>특성 생성하기 Feature Generation</vt:lpstr>
      <vt:lpstr>특성 생성하기 Feature Generation</vt:lpstr>
      <vt:lpstr>특성 생성하기 Feature Generation</vt:lpstr>
      <vt:lpstr>특성 생성하기 Feature Generation</vt:lpstr>
      <vt:lpstr>특성 선택하기 Feature Selection</vt:lpstr>
      <vt:lpstr>특성 선택하기 Feature Selection</vt:lpstr>
      <vt:lpstr>모델링 Modeling</vt:lpstr>
      <vt:lpstr>학습, 검증 및 평가 데이터 분리</vt:lpstr>
      <vt:lpstr>머신러닝 모델 Machine Learning Model</vt:lpstr>
      <vt:lpstr>머신러닝 모델 Machine Learning Model</vt:lpstr>
      <vt:lpstr>딥러닝 모델 Deep Learning Model</vt:lpstr>
      <vt:lpstr>성능 평가 Testing</vt:lpstr>
      <vt:lpstr>예측 데이터</vt:lpstr>
      <vt:lpstr>평가방법 Metric</vt:lpstr>
      <vt:lpstr>결과 Result</vt:lpstr>
      <vt:lpstr>결과 Result</vt:lpstr>
      <vt:lpstr>결과 Result</vt:lpstr>
      <vt:lpstr>결과 Result</vt:lpstr>
      <vt:lpstr>결과 Result</vt:lpstr>
      <vt:lpstr>결론 및 토론 Conclusion &amp; Discussion</vt:lpstr>
      <vt:lpstr>결론 Conclusion</vt:lpstr>
      <vt:lpstr>결론 Conclusion</vt:lpstr>
      <vt:lpstr>방송 편성 최적화 방안 Broadcasting Schedule Optimization</vt:lpstr>
      <vt:lpstr>방송 편성 최적화 모델</vt:lpstr>
      <vt:lpstr>방송 편성 최적화 모델</vt:lpstr>
      <vt:lpstr>방송 편성 최적화 모델</vt:lpstr>
      <vt:lpstr>방송 편성 최적화 모델</vt:lpstr>
      <vt:lpstr>방송 편성 최적화 모델</vt:lpstr>
      <vt:lpstr>방송 편성 최적화 모델</vt:lpstr>
      <vt:lpstr>방송 편성 최적화 모델</vt:lpstr>
      <vt:lpstr>질의응답 QnA</vt:lpstr>
      <vt:lpstr>참고 자료 Reference</vt:lpstr>
      <vt:lpstr>참고 자료 Reference</vt:lpstr>
      <vt:lpstr>감사합니다 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성민석[ 대학원석·박사통합과정재학 / 인공지능학과 ]</dc:creator>
  <cp:lastModifiedBy>성민석[ 대학원석·박사통합과정재학 / 인공지능학과 ]</cp:lastModifiedBy>
  <cp:revision>202</cp:revision>
  <dcterms:created xsi:type="dcterms:W3CDTF">2020-09-14T11:13:02Z</dcterms:created>
  <dcterms:modified xsi:type="dcterms:W3CDTF">2020-09-28T04:57:26Z</dcterms:modified>
</cp:coreProperties>
</file>